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2" r:id="rId4"/>
    <p:sldId id="268" r:id="rId5"/>
    <p:sldId id="265" r:id="rId6"/>
    <p:sldId id="285" r:id="rId7"/>
    <p:sldId id="270" r:id="rId8"/>
    <p:sldId id="266" r:id="rId9"/>
    <p:sldId id="272" r:id="rId10"/>
    <p:sldId id="273" r:id="rId11"/>
    <p:sldId id="274" r:id="rId12"/>
    <p:sldId id="271" r:id="rId13"/>
    <p:sldId id="269" r:id="rId14"/>
    <p:sldId id="275" r:id="rId15"/>
    <p:sldId id="276" r:id="rId16"/>
    <p:sldId id="277" r:id="rId17"/>
    <p:sldId id="278" r:id="rId18"/>
    <p:sldId id="281" r:id="rId19"/>
    <p:sldId id="280" r:id="rId20"/>
    <p:sldId id="279" r:id="rId21"/>
    <p:sldId id="282" r:id="rId22"/>
    <p:sldId id="283" r:id="rId23"/>
    <p:sldId id="284" r:id="rId24"/>
    <p:sldId id="264"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8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DAAAAF-F18A-EF9A-1BAD-26B8A636EC0C}"/>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AA67A7D-5199-7E14-9578-3B3AC0A540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E73DF66-4338-4C58-DF57-251860080503}"/>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5" name="Segnaposto piè di pagina 4">
            <a:extLst>
              <a:ext uri="{FF2B5EF4-FFF2-40B4-BE49-F238E27FC236}">
                <a16:creationId xmlns:a16="http://schemas.microsoft.com/office/drawing/2014/main" id="{863AF74F-AD0D-11F3-6D46-3D3FC68033C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78F1196-6FF7-FB0D-4D52-7BC78516A822}"/>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429107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2F5BE3-2C31-45E3-D479-CE32A78CCC6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5B9DDECF-7D63-9E03-314B-0AFCF9317B07}"/>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A2CE5C-97BC-0E60-71D7-1D8E548AEBA4}"/>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5" name="Segnaposto piè di pagina 4">
            <a:extLst>
              <a:ext uri="{FF2B5EF4-FFF2-40B4-BE49-F238E27FC236}">
                <a16:creationId xmlns:a16="http://schemas.microsoft.com/office/drawing/2014/main" id="{2A4220ED-E786-D30D-DEE3-A6F14A8A87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29FA89D-D54F-0C63-17B3-481424DF5593}"/>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3865023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F34DB3E2-E0AD-6673-BD0F-AB07D083F2AB}"/>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C6330E5-959F-5A44-5C66-2EBAAEEA699C}"/>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695812A-BAD8-F2D0-A7BA-09B6BE68AE38}"/>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5" name="Segnaposto piè di pagina 4">
            <a:extLst>
              <a:ext uri="{FF2B5EF4-FFF2-40B4-BE49-F238E27FC236}">
                <a16:creationId xmlns:a16="http://schemas.microsoft.com/office/drawing/2014/main" id="{BC3EA6FD-8D40-AF6E-F631-B42B6DDE25C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A7D1BBA-64CE-9344-15B7-DEBC83BCF4F5}"/>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1184919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39ECF2-3FBF-76BD-F06C-A9514A96A3D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4CEDC8A-A51F-D9A3-4D36-A0F3F4529C2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5428208-CB43-EA17-C507-33DEB31E2E4C}"/>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5" name="Segnaposto piè di pagina 4">
            <a:extLst>
              <a:ext uri="{FF2B5EF4-FFF2-40B4-BE49-F238E27FC236}">
                <a16:creationId xmlns:a16="http://schemas.microsoft.com/office/drawing/2014/main" id="{4BD4CE12-6280-21DF-C662-E2D5B747C9D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BFFAB1F-E771-711A-A81C-88D10AEE8AA9}"/>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33501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B5595BB-4A34-CCF3-E69C-C00BED58AC7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C5A2841-0583-D48F-0F9A-06979692625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67482D10-2372-16CD-FBDB-5CE2770425DB}"/>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5" name="Segnaposto piè di pagina 4">
            <a:extLst>
              <a:ext uri="{FF2B5EF4-FFF2-40B4-BE49-F238E27FC236}">
                <a16:creationId xmlns:a16="http://schemas.microsoft.com/office/drawing/2014/main" id="{AFEDD960-BF17-0A9D-F064-2BF5F4A207F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3DC534-0304-93C6-CFFB-7DC748B74917}"/>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354432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06A07C-541B-C7CE-7ABD-806A63B7D31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2D38BC0-5B90-73A0-739E-EDBCC377954B}"/>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364C3A2A-111E-6D59-6F2D-DEB8938C7F6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ED8847D6-5D13-CF90-7A5C-254B7BFB114A}"/>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6" name="Segnaposto piè di pagina 5">
            <a:extLst>
              <a:ext uri="{FF2B5EF4-FFF2-40B4-BE49-F238E27FC236}">
                <a16:creationId xmlns:a16="http://schemas.microsoft.com/office/drawing/2014/main" id="{2AA0A518-2860-DF2E-16F8-32BE51B0574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567E6B8-5CDB-2282-C28D-250296ACCABC}"/>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2369282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178DFD-8513-3A26-7A5F-5432846D6A4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8ECCF74-F13D-AEF3-697A-FC5A771425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B2F7929-7B1B-CA02-4A5E-92AD5225643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F7EC0AD-726B-E6E7-BD9B-A15A7BA4AA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3D485E9-CB98-9809-103A-59CCBC1DCEF0}"/>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1222AD8-F6F6-B985-F0FB-0E1CB08B8A0F}"/>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8" name="Segnaposto piè di pagina 7">
            <a:extLst>
              <a:ext uri="{FF2B5EF4-FFF2-40B4-BE49-F238E27FC236}">
                <a16:creationId xmlns:a16="http://schemas.microsoft.com/office/drawing/2014/main" id="{35EDD7D3-93EB-48EB-FB34-84A1232E686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B8DEADC-8589-B4E7-1358-E8FF88BD96A9}"/>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1484266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906686-66FA-2743-0542-92A4B2EEEFC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2AAC3745-F8E5-82CA-C844-DA23DF663428}"/>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4" name="Segnaposto piè di pagina 3">
            <a:extLst>
              <a:ext uri="{FF2B5EF4-FFF2-40B4-BE49-F238E27FC236}">
                <a16:creationId xmlns:a16="http://schemas.microsoft.com/office/drawing/2014/main" id="{786C50ED-ACAC-B306-C011-B5EC1F24D4F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71563C0-44AC-9AA9-B1A6-E23AE6492291}"/>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1268755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59BBD4C-F76F-1078-397A-7AD718B10647}"/>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3" name="Segnaposto piè di pagina 2">
            <a:extLst>
              <a:ext uri="{FF2B5EF4-FFF2-40B4-BE49-F238E27FC236}">
                <a16:creationId xmlns:a16="http://schemas.microsoft.com/office/drawing/2014/main" id="{923C53DA-4F9F-C9BC-C8EA-8AEA6252034A}"/>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9D44C70-1A1B-9574-BDF7-61FF4173A1B3}"/>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3080362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F8DAA8-2DAB-A068-F1B1-B408B8D35D7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11957C2-44A6-7F77-3066-22FF67C119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2CA4E097-6273-EA87-32B2-7982875524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2D9CA4E-DBC5-CABE-7D70-2FD903D0E70B}"/>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6" name="Segnaposto piè di pagina 5">
            <a:extLst>
              <a:ext uri="{FF2B5EF4-FFF2-40B4-BE49-F238E27FC236}">
                <a16:creationId xmlns:a16="http://schemas.microsoft.com/office/drawing/2014/main" id="{18155F28-C28E-E7EC-A708-089408F956B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6FB0B8D-8B5C-9C03-FA35-CCAC55BF7724}"/>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3147702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AB73D9-B8BA-7518-C932-CA2E16BDD7A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CE2C0D8-3A49-BEE2-1004-751E538526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7947131-CB96-0C5D-E45A-008EA684E3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3B4DDDD-532E-5E4B-3778-B6BB5F19D65A}"/>
              </a:ext>
            </a:extLst>
          </p:cNvPr>
          <p:cNvSpPr>
            <a:spLocks noGrp="1"/>
          </p:cNvSpPr>
          <p:nvPr>
            <p:ph type="dt" sz="half" idx="10"/>
          </p:nvPr>
        </p:nvSpPr>
        <p:spPr/>
        <p:txBody>
          <a:bodyPr/>
          <a:lstStyle/>
          <a:p>
            <a:fld id="{7303D753-14D2-4AEB-B10C-9366622FEC34}" type="datetimeFigureOut">
              <a:rPr lang="it-IT" smtClean="0"/>
              <a:t>10/04/2025</a:t>
            </a:fld>
            <a:endParaRPr lang="it-IT"/>
          </a:p>
        </p:txBody>
      </p:sp>
      <p:sp>
        <p:nvSpPr>
          <p:cNvPr id="6" name="Segnaposto piè di pagina 5">
            <a:extLst>
              <a:ext uri="{FF2B5EF4-FFF2-40B4-BE49-F238E27FC236}">
                <a16:creationId xmlns:a16="http://schemas.microsoft.com/office/drawing/2014/main" id="{41B64D1B-688C-4351-F7FF-D8E73BDD387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2610346-E7F6-AB7D-9A44-BFE393E3EA45}"/>
              </a:ext>
            </a:extLst>
          </p:cNvPr>
          <p:cNvSpPr>
            <a:spLocks noGrp="1"/>
          </p:cNvSpPr>
          <p:nvPr>
            <p:ph type="sldNum" sz="quarter" idx="12"/>
          </p:nvPr>
        </p:nvSpPr>
        <p:spPr/>
        <p:txBody>
          <a:bodyPr/>
          <a:lstStyle/>
          <a:p>
            <a:fld id="{AC4957B2-A260-43AE-BDB1-A5638784E91F}" type="slidenum">
              <a:rPr lang="it-IT" smtClean="0"/>
              <a:t>‹N›</a:t>
            </a:fld>
            <a:endParaRPr lang="it-IT"/>
          </a:p>
        </p:txBody>
      </p:sp>
    </p:spTree>
    <p:extLst>
      <p:ext uri="{BB962C8B-B14F-4D97-AF65-F5344CB8AC3E}">
        <p14:creationId xmlns:p14="http://schemas.microsoft.com/office/powerpoint/2010/main" val="2147310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97B4CAB-4DD1-AB14-847E-5B879607AF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11779DD-AFD6-1D39-258E-2B7623BA2E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49E7A5E-A996-44A4-3351-ACC3DDEB7F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03D753-14D2-4AEB-B10C-9366622FEC34}" type="datetimeFigureOut">
              <a:rPr lang="it-IT" smtClean="0"/>
              <a:t>10/04/2025</a:t>
            </a:fld>
            <a:endParaRPr lang="it-IT"/>
          </a:p>
        </p:txBody>
      </p:sp>
      <p:sp>
        <p:nvSpPr>
          <p:cNvPr id="5" name="Segnaposto piè di pagina 4">
            <a:extLst>
              <a:ext uri="{FF2B5EF4-FFF2-40B4-BE49-F238E27FC236}">
                <a16:creationId xmlns:a16="http://schemas.microsoft.com/office/drawing/2014/main" id="{E0DA4F32-C51A-FE0B-C812-C295DAB526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8D41ABD3-75D8-26BF-C6C8-1EF0C7A982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C4957B2-A260-43AE-BDB1-A5638784E91F}" type="slidenum">
              <a:rPr lang="it-IT" smtClean="0"/>
              <a:t>‹N›</a:t>
            </a:fld>
            <a:endParaRPr lang="it-IT"/>
          </a:p>
        </p:txBody>
      </p:sp>
    </p:spTree>
    <p:extLst>
      <p:ext uri="{BB962C8B-B14F-4D97-AF65-F5344CB8AC3E}">
        <p14:creationId xmlns:p14="http://schemas.microsoft.com/office/powerpoint/2010/main" val="12655966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34773-9E29-55C2-8770-7EF1CDC494D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A5E6363-CC4D-6E40-6858-3C586C1BCFF3}"/>
              </a:ext>
            </a:extLst>
          </p:cNvPr>
          <p:cNvSpPr>
            <a:spLocks noGrp="1"/>
          </p:cNvSpPr>
          <p:nvPr>
            <p:ph type="ctrTitle"/>
          </p:nvPr>
        </p:nvSpPr>
        <p:spPr>
          <a:xfrm>
            <a:off x="343894" y="1573349"/>
            <a:ext cx="10314039" cy="2387600"/>
          </a:xfrm>
        </p:spPr>
        <p:txBody>
          <a:bodyPr>
            <a:normAutofit fontScale="90000"/>
          </a:bodyPr>
          <a:lstStyle/>
          <a:p>
            <a:pPr algn="l"/>
            <a:r>
              <a:rPr lang="it-IT" b="1" dirty="0">
                <a:solidFill>
                  <a:srgbClr val="002060"/>
                </a:solidFill>
                <a:latin typeface="Titillium Web" panose="00000500000000000000" pitchFamily="2" charset="0"/>
              </a:rPr>
              <a:t>M1C175-BIS</a:t>
            </a:r>
            <a:br>
              <a:rPr lang="it-IT" b="1" dirty="0">
                <a:solidFill>
                  <a:srgbClr val="002060"/>
                </a:solidFill>
                <a:latin typeface="Titillium Web" panose="00000500000000000000" pitchFamily="2" charset="0"/>
              </a:rPr>
            </a:br>
            <a:r>
              <a:rPr lang="it-IT" b="1" dirty="0">
                <a:solidFill>
                  <a:srgbClr val="002060"/>
                </a:solidFill>
                <a:latin typeface="Titillium Web" panose="00000500000000000000" pitchFamily="2" charset="0"/>
              </a:rPr>
              <a:t>Le fasi del ciclo di vita digitale del contratto</a:t>
            </a:r>
            <a:br>
              <a:rPr lang="it-IT" b="1" dirty="0">
                <a:solidFill>
                  <a:srgbClr val="002060"/>
                </a:solidFill>
                <a:latin typeface="Titillium Web" panose="00000500000000000000" pitchFamily="2" charset="0"/>
              </a:rPr>
            </a:br>
            <a:endParaRPr lang="it-IT" b="1" dirty="0">
              <a:solidFill>
                <a:srgbClr val="002060"/>
              </a:solidFill>
              <a:latin typeface="Titillium Web" panose="00000500000000000000" pitchFamily="2" charset="0"/>
            </a:endParaRPr>
          </a:p>
        </p:txBody>
      </p:sp>
      <p:sp>
        <p:nvSpPr>
          <p:cNvPr id="3" name="Sottotitolo 2">
            <a:extLst>
              <a:ext uri="{FF2B5EF4-FFF2-40B4-BE49-F238E27FC236}">
                <a16:creationId xmlns:a16="http://schemas.microsoft.com/office/drawing/2014/main" id="{6A9DF5EE-D7F8-33AD-0D87-1593D65A428A}"/>
              </a:ext>
            </a:extLst>
          </p:cNvPr>
          <p:cNvSpPr>
            <a:spLocks noGrp="1"/>
          </p:cNvSpPr>
          <p:nvPr>
            <p:ph type="subTitle" idx="1"/>
          </p:nvPr>
        </p:nvSpPr>
        <p:spPr>
          <a:xfrm>
            <a:off x="137651" y="4719638"/>
            <a:ext cx="9144000" cy="1655762"/>
          </a:xfrm>
        </p:spPr>
        <p:txBody>
          <a:bodyPr/>
          <a:lstStyle/>
          <a:p>
            <a:pPr marL="10160" algn="l">
              <a:lnSpc>
                <a:spcPts val="2400"/>
              </a:lnSpc>
              <a:spcBef>
                <a:spcPct val="0"/>
              </a:spcBef>
              <a:buNone/>
              <a:defRPr/>
            </a:pPr>
            <a:r>
              <a:rPr lang="it-IT" altLang="it-IT" sz="2000" dirty="0">
                <a:solidFill>
                  <a:srgbClr val="0066CC"/>
                </a:solidFill>
                <a:latin typeface="Titillium Web" panose="00000500000000000000" pitchFamily="2" charset="0"/>
                <a:ea typeface="+mj-ea"/>
                <a:cs typeface="+mj-cs"/>
              </a:rPr>
              <a:t>a cura di Michele Pizziconi e Alberto Cucchiarelli</a:t>
            </a:r>
          </a:p>
          <a:p>
            <a:pPr marL="10160" algn="l">
              <a:lnSpc>
                <a:spcPts val="2400"/>
              </a:lnSpc>
              <a:spcBef>
                <a:spcPct val="0"/>
              </a:spcBef>
              <a:buNone/>
              <a:defRPr/>
            </a:pPr>
            <a:r>
              <a:rPr lang="it-IT" altLang="it-IT" sz="2000" dirty="0">
                <a:solidFill>
                  <a:srgbClr val="0066CC"/>
                </a:solidFill>
                <a:latin typeface="Titillium Web" panose="00000500000000000000" pitchFamily="2" charset="0"/>
                <a:ea typeface="+mj-ea"/>
                <a:cs typeface="+mj-cs"/>
              </a:rPr>
              <a:t>Roma – 10 aprile 2025 – h. 10.00</a:t>
            </a:r>
          </a:p>
          <a:p>
            <a:endParaRPr lang="it-IT" dirty="0">
              <a:solidFill>
                <a:srgbClr val="FF0000"/>
              </a:solidFill>
            </a:endParaRPr>
          </a:p>
        </p:txBody>
      </p:sp>
      <p:pic>
        <p:nvPicPr>
          <p:cNvPr id="5" name="Immagine 4">
            <a:extLst>
              <a:ext uri="{FF2B5EF4-FFF2-40B4-BE49-F238E27FC236}">
                <a16:creationId xmlns:a16="http://schemas.microsoft.com/office/drawing/2014/main" id="{492E4033-84DF-7079-5C5F-4C907AF88AB9}"/>
              </a:ext>
            </a:extLst>
          </p:cNvPr>
          <p:cNvPicPr>
            <a:picLocks noChangeAspect="1"/>
          </p:cNvPicPr>
          <p:nvPr/>
        </p:nvPicPr>
        <p:blipFill>
          <a:blip r:embed="rId2"/>
          <a:stretch>
            <a:fillRect/>
          </a:stretch>
        </p:blipFill>
        <p:spPr>
          <a:xfrm>
            <a:off x="137651" y="6195640"/>
            <a:ext cx="12054349" cy="662360"/>
          </a:xfrm>
          <a:prstGeom prst="rect">
            <a:avLst/>
          </a:prstGeom>
        </p:spPr>
      </p:pic>
      <p:pic>
        <p:nvPicPr>
          <p:cNvPr id="6" name="Immagine 5">
            <a:extLst>
              <a:ext uri="{FF2B5EF4-FFF2-40B4-BE49-F238E27FC236}">
                <a16:creationId xmlns:a16="http://schemas.microsoft.com/office/drawing/2014/main" id="{54683516-11DF-8408-2057-125D901EF62B}"/>
              </a:ext>
            </a:extLst>
          </p:cNvPr>
          <p:cNvPicPr>
            <a:picLocks noChangeAspect="1"/>
          </p:cNvPicPr>
          <p:nvPr/>
        </p:nvPicPr>
        <p:blipFill>
          <a:blip r:embed="rId3"/>
          <a:stretch>
            <a:fillRect/>
          </a:stretch>
        </p:blipFill>
        <p:spPr>
          <a:xfrm flipV="1">
            <a:off x="0" y="708643"/>
            <a:ext cx="12192000" cy="106018"/>
          </a:xfrm>
          <a:prstGeom prst="rect">
            <a:avLst/>
          </a:prstGeom>
          <a:ln>
            <a:solidFill>
              <a:schemeClr val="accent1"/>
            </a:solidFill>
          </a:ln>
        </p:spPr>
      </p:pic>
      <p:sp>
        <p:nvSpPr>
          <p:cNvPr id="7" name="CasellaDiTesto 6">
            <a:extLst>
              <a:ext uri="{FF2B5EF4-FFF2-40B4-BE49-F238E27FC236}">
                <a16:creationId xmlns:a16="http://schemas.microsoft.com/office/drawing/2014/main" id="{55900A28-2720-DEBC-01C1-CA125429CB0C}"/>
              </a:ext>
            </a:extLst>
          </p:cNvPr>
          <p:cNvSpPr txBox="1"/>
          <p:nvPr/>
        </p:nvSpPr>
        <p:spPr>
          <a:xfrm>
            <a:off x="5500914" y="5764753"/>
            <a:ext cx="6691086" cy="430887"/>
          </a:xfrm>
          <a:prstGeom prst="rect">
            <a:avLst/>
          </a:prstGeom>
          <a:noFill/>
        </p:spPr>
        <p:txBody>
          <a:bodyPr wrap="square" rtlCol="0">
            <a:spAutoFit/>
          </a:bodyPr>
          <a:lstStyle/>
          <a:p>
            <a:pPr algn="r"/>
            <a:r>
              <a:rPr lang="it-IT" sz="1100" b="1" dirty="0"/>
              <a:t>Supporto e accompagnamento alla digitalizzazione degli appalti pubblici</a:t>
            </a:r>
          </a:p>
          <a:p>
            <a:pPr algn="r"/>
            <a:r>
              <a:rPr lang="it-IT" sz="1100" b="1" dirty="0"/>
              <a:t>PNRR –M1C1 – 1.10</a:t>
            </a:r>
          </a:p>
        </p:txBody>
      </p:sp>
      <p:pic>
        <p:nvPicPr>
          <p:cNvPr id="8" name="Immagine 7">
            <a:extLst>
              <a:ext uri="{FF2B5EF4-FFF2-40B4-BE49-F238E27FC236}">
                <a16:creationId xmlns:a16="http://schemas.microsoft.com/office/drawing/2014/main" id="{0EA76CB7-3E09-0A9A-8470-51CE31D10622}"/>
              </a:ext>
            </a:extLst>
          </p:cNvPr>
          <p:cNvPicPr>
            <a:picLocks noChangeAspect="1"/>
          </p:cNvPicPr>
          <p:nvPr/>
        </p:nvPicPr>
        <p:blipFill>
          <a:blip r:embed="rId4"/>
          <a:stretch>
            <a:fillRect/>
          </a:stretch>
        </p:blipFill>
        <p:spPr>
          <a:xfrm>
            <a:off x="0" y="0"/>
            <a:ext cx="12192000" cy="708643"/>
          </a:xfrm>
          <a:prstGeom prst="rect">
            <a:avLst/>
          </a:prstGeom>
        </p:spPr>
      </p:pic>
    </p:spTree>
    <p:extLst>
      <p:ext uri="{BB962C8B-B14F-4D97-AF65-F5344CB8AC3E}">
        <p14:creationId xmlns:p14="http://schemas.microsoft.com/office/powerpoint/2010/main" val="2074230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3EB81-4E32-B84F-64C4-B2D4E3B8FA3E}"/>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87637324-2BE6-8A56-DB37-86A196224020}"/>
              </a:ext>
            </a:extLst>
          </p:cNvPr>
          <p:cNvSpPr>
            <a:spLocks noGrp="1"/>
          </p:cNvSpPr>
          <p:nvPr>
            <p:ph type="subTitle" idx="1"/>
          </p:nvPr>
        </p:nvSpPr>
        <p:spPr>
          <a:xfrm>
            <a:off x="573314" y="2335268"/>
            <a:ext cx="10363199" cy="2819400"/>
          </a:xfrm>
        </p:spPr>
        <p:txBody>
          <a:bodyPr>
            <a:noAutofit/>
          </a:bodyPr>
          <a:lstStyle/>
          <a:p>
            <a:pPr marL="0" marR="0" lvl="0" indent="0" algn="l" rtl="0">
              <a:lnSpc>
                <a:spcPct val="115000"/>
              </a:lnSpc>
              <a:spcBef>
                <a:spcPts val="0"/>
              </a:spcBef>
              <a:spcAft>
                <a:spcPts val="0"/>
              </a:spcAft>
              <a:buClr>
                <a:schemeClr val="dk1"/>
              </a:buClr>
              <a:buSzPts val="1100"/>
              <a:buFont typeface="Arial"/>
              <a:buNone/>
            </a:pPr>
            <a:r>
              <a:rPr lang="it-IT" sz="1600" b="1" i="0" u="none" strike="noStrike" cap="none" dirty="0">
                <a:solidFill>
                  <a:srgbClr val="0070C0"/>
                </a:solidFill>
                <a:latin typeface="Titillium Web" panose="00000500000000000000" pitchFamily="2" charset="0"/>
                <a:ea typeface="Arial"/>
                <a:cs typeface="Arial"/>
                <a:sym typeface="Arial"/>
              </a:rPr>
              <a:t>Modello dati e flusso informativo del ciclo di vita del contratto</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a:solidFill>
                  <a:srgbClr val="0070C0"/>
                </a:solidFill>
                <a:latin typeface="Titillium Web" panose="00000500000000000000" pitchFamily="2" charset="0"/>
                <a:ea typeface="Arial"/>
                <a:cs typeface="Arial"/>
                <a:sym typeface="Arial"/>
              </a:rPr>
              <a:t>il set informativo non estende i dati già precedentemente acquisiti da ANAC, se non per quanto riguarda le informazioni ulteriori necessarie per la redazione dei formulari della Gazzetta Ufficiale della Comunità Europea (</a:t>
            </a:r>
            <a:r>
              <a:rPr lang="it-IT" sz="1400" i="0" u="none" strike="noStrike" cap="none" dirty="0" err="1">
                <a:solidFill>
                  <a:srgbClr val="0070C0"/>
                </a:solidFill>
                <a:latin typeface="Titillium Web" panose="00000500000000000000" pitchFamily="2" charset="0"/>
                <a:ea typeface="Arial"/>
                <a:cs typeface="Arial"/>
                <a:sym typeface="Arial"/>
              </a:rPr>
              <a:t>eForms</a:t>
            </a:r>
            <a:r>
              <a:rPr lang="it-IT" sz="1400" i="0" u="none" strike="noStrike" cap="none" dirty="0">
                <a:solidFill>
                  <a:srgbClr val="0070C0"/>
                </a:solidFill>
                <a:latin typeface="Titillium Web" panose="00000500000000000000" pitchFamily="2" charset="0"/>
                <a:ea typeface="Arial"/>
                <a:cs typeface="Arial"/>
                <a:sym typeface="Arial"/>
              </a:rPr>
              <a:t>) e dell’</a:t>
            </a:r>
            <a:r>
              <a:rPr lang="it-IT" sz="1400" i="0" u="none" strike="noStrike" cap="none" dirty="0" err="1">
                <a:solidFill>
                  <a:srgbClr val="0070C0"/>
                </a:solidFill>
                <a:latin typeface="Titillium Web" panose="00000500000000000000" pitchFamily="2" charset="0"/>
                <a:ea typeface="Arial"/>
                <a:cs typeface="Arial"/>
                <a:sym typeface="Arial"/>
              </a:rPr>
              <a:t>European</a:t>
            </a:r>
            <a:r>
              <a:rPr lang="it-IT" sz="1400" i="0" u="none" strike="noStrike" cap="none" dirty="0">
                <a:solidFill>
                  <a:srgbClr val="0070C0"/>
                </a:solidFill>
                <a:latin typeface="Titillium Web" panose="00000500000000000000" pitchFamily="2" charset="0"/>
                <a:ea typeface="Arial"/>
                <a:cs typeface="Arial"/>
                <a:sym typeface="Arial"/>
              </a:rPr>
              <a:t> Standard Procurement </a:t>
            </a:r>
            <a:r>
              <a:rPr lang="it-IT" sz="1400" i="0" u="none" strike="noStrike" cap="none" dirty="0" err="1">
                <a:solidFill>
                  <a:srgbClr val="0070C0"/>
                </a:solidFill>
                <a:latin typeface="Titillium Web" panose="00000500000000000000" pitchFamily="2" charset="0"/>
                <a:ea typeface="Arial"/>
                <a:cs typeface="Arial"/>
                <a:sym typeface="Arial"/>
              </a:rPr>
              <a:t>Document</a:t>
            </a:r>
            <a:r>
              <a:rPr lang="it-IT" sz="1400" i="0" u="none" strike="noStrike" cap="none" dirty="0">
                <a:solidFill>
                  <a:srgbClr val="0070C0"/>
                </a:solidFill>
                <a:latin typeface="Titillium Web" panose="00000500000000000000" pitchFamily="2" charset="0"/>
                <a:ea typeface="Arial"/>
                <a:cs typeface="Arial"/>
                <a:sym typeface="Arial"/>
              </a:rPr>
              <a:t> (l’ESPD) o Documento di Gara Unico Europeo (DGUE);</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a:solidFill>
                  <a:srgbClr val="0070C0"/>
                </a:solidFill>
                <a:latin typeface="Titillium Web" panose="00000500000000000000" pitchFamily="2" charset="0"/>
                <a:ea typeface="Arial"/>
                <a:cs typeface="Arial"/>
                <a:sym typeface="Arial"/>
              </a:rPr>
              <a:t>le schede ove necessario possono contenere </a:t>
            </a:r>
            <a:r>
              <a:rPr lang="it-IT" sz="1400" i="0" u="none" strike="noStrike" cap="none" dirty="0" err="1">
                <a:solidFill>
                  <a:srgbClr val="0070C0"/>
                </a:solidFill>
                <a:latin typeface="Titillium Web" panose="00000500000000000000" pitchFamily="2" charset="0"/>
                <a:ea typeface="Arial"/>
                <a:cs typeface="Arial"/>
                <a:sym typeface="Arial"/>
              </a:rPr>
              <a:t>eForm</a:t>
            </a:r>
            <a:r>
              <a:rPr lang="it-IT" sz="1400" i="0" u="none" strike="noStrike" cap="none" dirty="0">
                <a:solidFill>
                  <a:srgbClr val="0070C0"/>
                </a:solidFill>
                <a:latin typeface="Titillium Web" panose="00000500000000000000" pitchFamily="2" charset="0"/>
                <a:ea typeface="Arial"/>
                <a:cs typeface="Arial"/>
                <a:sym typeface="Arial"/>
              </a:rPr>
              <a:t> e/o ESPD. In questo caso i due oggetti sono completi e autoconsistenti;</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err="1">
                <a:solidFill>
                  <a:srgbClr val="0070C0"/>
                </a:solidFill>
                <a:latin typeface="Titillium Web" panose="00000500000000000000" pitchFamily="2" charset="0"/>
                <a:ea typeface="Arial"/>
                <a:cs typeface="Arial"/>
                <a:sym typeface="Arial"/>
              </a:rPr>
              <a:t>ll</a:t>
            </a:r>
            <a:r>
              <a:rPr lang="it-IT" sz="1400" i="0" u="none" strike="noStrike" cap="none" dirty="0">
                <a:solidFill>
                  <a:srgbClr val="0070C0"/>
                </a:solidFill>
                <a:latin typeface="Titillium Web" panose="00000500000000000000" pitchFamily="2" charset="0"/>
                <a:ea typeface="Arial"/>
                <a:cs typeface="Arial"/>
                <a:sym typeface="Arial"/>
              </a:rPr>
              <a:t> formato dati è JSON, tuttavia </a:t>
            </a:r>
            <a:r>
              <a:rPr lang="it-IT" sz="1400" i="0" u="none" strike="noStrike" cap="none" dirty="0" err="1">
                <a:solidFill>
                  <a:srgbClr val="0070C0"/>
                </a:solidFill>
                <a:latin typeface="Titillium Web" panose="00000500000000000000" pitchFamily="2" charset="0"/>
                <a:ea typeface="Arial"/>
                <a:cs typeface="Arial"/>
                <a:sym typeface="Arial"/>
              </a:rPr>
              <a:t>eForm</a:t>
            </a:r>
            <a:r>
              <a:rPr lang="it-IT" sz="1400" i="0" u="none" strike="noStrike" cap="none" dirty="0">
                <a:solidFill>
                  <a:srgbClr val="0070C0"/>
                </a:solidFill>
                <a:latin typeface="Titillium Web" panose="00000500000000000000" pitchFamily="2" charset="0"/>
                <a:ea typeface="Arial"/>
                <a:cs typeface="Arial"/>
                <a:sym typeface="Arial"/>
              </a:rPr>
              <a:t> e ESPD contenuti nella scheda mantengono il loro formato nativo (XML) con le annesse regole di correttezza sintattica e semantica definite dallo standard;</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a:solidFill>
                  <a:srgbClr val="0070C0"/>
                </a:solidFill>
                <a:latin typeface="Titillium Web" panose="00000500000000000000" pitchFamily="2" charset="0"/>
                <a:ea typeface="Arial"/>
                <a:cs typeface="Arial"/>
                <a:sym typeface="Arial"/>
              </a:rPr>
              <a:t>le informazioni contenute nelle </a:t>
            </a:r>
            <a:r>
              <a:rPr lang="it-IT" sz="1400" i="0" u="none" strike="noStrike" cap="none" dirty="0" err="1">
                <a:solidFill>
                  <a:srgbClr val="0070C0"/>
                </a:solidFill>
                <a:latin typeface="Titillium Web" panose="00000500000000000000" pitchFamily="2" charset="0"/>
                <a:ea typeface="Arial"/>
                <a:cs typeface="Arial"/>
                <a:sym typeface="Arial"/>
              </a:rPr>
              <a:t>eForm</a:t>
            </a:r>
            <a:r>
              <a:rPr lang="it-IT" sz="1400" i="0" u="none" strike="noStrike" cap="none" dirty="0">
                <a:solidFill>
                  <a:srgbClr val="0070C0"/>
                </a:solidFill>
                <a:latin typeface="Titillium Web" panose="00000500000000000000" pitchFamily="2" charset="0"/>
                <a:ea typeface="Arial"/>
                <a:cs typeface="Arial"/>
                <a:sym typeface="Arial"/>
              </a:rPr>
              <a:t> e ESPD non sono ripetute nella scheda (a meno delle ridondanze tra i due modelli);</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a:solidFill>
                  <a:srgbClr val="0070C0"/>
                </a:solidFill>
                <a:latin typeface="Titillium Web" panose="00000500000000000000" pitchFamily="2" charset="0"/>
                <a:ea typeface="Arial"/>
                <a:cs typeface="Arial"/>
                <a:sym typeface="Arial"/>
              </a:rPr>
              <a:t>in generale il volume delle informazioni richieste è crescente all’aumentare dell’importo dell’affidamento, secondo le soglie indicate di seguito:</a:t>
            </a:r>
          </a:p>
          <a:p>
            <a:pPr marL="808038" marR="0" lvl="0" indent="-304800" algn="l" rtl="0">
              <a:lnSpc>
                <a:spcPct val="115000"/>
              </a:lnSpc>
              <a:spcBef>
                <a:spcPts val="0"/>
              </a:spcBef>
              <a:spcAft>
                <a:spcPts val="0"/>
              </a:spcAft>
              <a:buClr>
                <a:srgbClr val="0070C0"/>
              </a:buClr>
              <a:buSzPts val="1200"/>
              <a:buFont typeface="Arial" panose="020B0604020202020204" pitchFamily="34" charset="0"/>
              <a:buChar char="•"/>
            </a:pPr>
            <a:r>
              <a:rPr lang="it-IT" sz="1400" i="0" u="none" strike="noStrike" cap="none" dirty="0">
                <a:solidFill>
                  <a:srgbClr val="0070C0"/>
                </a:solidFill>
                <a:latin typeface="Titillium Web" panose="00000500000000000000" pitchFamily="2" charset="0"/>
                <a:ea typeface="Arial"/>
                <a:cs typeface="Arial"/>
                <a:sym typeface="Arial"/>
              </a:rPr>
              <a:t>fino a 5.000 euro;</a:t>
            </a:r>
          </a:p>
          <a:p>
            <a:pPr marL="808038" marR="0" lvl="0" indent="-304800" algn="l" rtl="0">
              <a:lnSpc>
                <a:spcPct val="115000"/>
              </a:lnSpc>
              <a:spcBef>
                <a:spcPts val="0"/>
              </a:spcBef>
              <a:spcAft>
                <a:spcPts val="0"/>
              </a:spcAft>
              <a:buClr>
                <a:srgbClr val="0070C0"/>
              </a:buClr>
              <a:buSzPts val="1200"/>
              <a:buFont typeface="Arial" panose="020B0604020202020204" pitchFamily="34" charset="0"/>
              <a:buChar char="•"/>
            </a:pPr>
            <a:r>
              <a:rPr lang="it-IT" sz="1400" i="0" u="none" strike="noStrike" cap="none" dirty="0">
                <a:solidFill>
                  <a:srgbClr val="0070C0"/>
                </a:solidFill>
                <a:latin typeface="Titillium Web" panose="00000500000000000000" pitchFamily="2" charset="0"/>
                <a:ea typeface="Arial"/>
                <a:cs typeface="Arial"/>
                <a:sym typeface="Arial"/>
              </a:rPr>
              <a:t>da 5.000 euro, fino alla soglia europea;</a:t>
            </a:r>
          </a:p>
          <a:p>
            <a:pPr marL="808038" marR="0" lvl="0" indent="-304800" algn="l" rtl="0">
              <a:lnSpc>
                <a:spcPct val="115000"/>
              </a:lnSpc>
              <a:spcBef>
                <a:spcPts val="0"/>
              </a:spcBef>
              <a:spcAft>
                <a:spcPts val="0"/>
              </a:spcAft>
              <a:buClr>
                <a:srgbClr val="0070C0"/>
              </a:buClr>
              <a:buSzPts val="1200"/>
              <a:buFont typeface="Arial" panose="020B0604020202020204" pitchFamily="34" charset="0"/>
              <a:buChar char="•"/>
            </a:pPr>
            <a:r>
              <a:rPr lang="it-IT" sz="1400" i="0" u="none" strike="noStrike" cap="none" dirty="0">
                <a:solidFill>
                  <a:srgbClr val="0070C0"/>
                </a:solidFill>
                <a:latin typeface="Titillium Web" panose="00000500000000000000" pitchFamily="2" charset="0"/>
                <a:ea typeface="Arial"/>
                <a:cs typeface="Arial"/>
                <a:sym typeface="Arial"/>
              </a:rPr>
              <a:t>oltre la soglia europea. Esistono altresì schede specifiche per particolari tipologie di contratto.</a:t>
            </a: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3D7D6B3E-1A79-B560-9609-B12BC009BCB8}"/>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C912F145-8314-F50A-AA8C-7C676FAD02E0}"/>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0760E3A7-E28E-B502-A507-069F59CEC187}"/>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dati 1/2</a:t>
            </a:r>
          </a:p>
        </p:txBody>
      </p:sp>
      <p:pic>
        <p:nvPicPr>
          <p:cNvPr id="7" name="Immagine 6">
            <a:extLst>
              <a:ext uri="{FF2B5EF4-FFF2-40B4-BE49-F238E27FC236}">
                <a16:creationId xmlns:a16="http://schemas.microsoft.com/office/drawing/2014/main" id="{7ACF44D6-8074-B885-D79F-9C33CB972FAF}"/>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3646686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EEA36-05D3-ADBE-0585-CFD892EB0167}"/>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D154FBC0-EB0A-C975-D747-2EFA0C224612}"/>
              </a:ext>
            </a:extLst>
          </p:cNvPr>
          <p:cNvSpPr>
            <a:spLocks noGrp="1"/>
          </p:cNvSpPr>
          <p:nvPr>
            <p:ph type="subTitle" idx="1"/>
          </p:nvPr>
        </p:nvSpPr>
        <p:spPr>
          <a:xfrm>
            <a:off x="573314" y="2335268"/>
            <a:ext cx="10363199" cy="2819400"/>
          </a:xfrm>
        </p:spPr>
        <p:txBody>
          <a:bodyPr>
            <a:noAutofit/>
          </a:bodyPr>
          <a:lstStyle/>
          <a:p>
            <a:pPr marL="0" marR="0" lvl="0" indent="0" algn="l" rtl="0">
              <a:lnSpc>
                <a:spcPct val="115000"/>
              </a:lnSpc>
              <a:spcBef>
                <a:spcPts val="0"/>
              </a:spcBef>
              <a:spcAft>
                <a:spcPts val="0"/>
              </a:spcAft>
              <a:buClr>
                <a:schemeClr val="dk1"/>
              </a:buClr>
              <a:buSzPts val="1100"/>
              <a:buFont typeface="Arial"/>
              <a:buNone/>
            </a:pPr>
            <a:r>
              <a:rPr lang="it-IT" sz="1600" b="1" i="0" u="none" strike="noStrike" cap="none" dirty="0">
                <a:solidFill>
                  <a:srgbClr val="0070C0"/>
                </a:solidFill>
                <a:latin typeface="Titillium Web" panose="00000500000000000000" pitchFamily="2" charset="0"/>
                <a:ea typeface="Arial"/>
                <a:cs typeface="Arial"/>
                <a:sym typeface="Arial"/>
              </a:rPr>
              <a:t>Modello dati e flusso informativo del ciclo di vita del contratto</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a:solidFill>
                  <a:srgbClr val="0070C0"/>
                </a:solidFill>
                <a:latin typeface="Titillium Web" panose="00000500000000000000" pitchFamily="2" charset="0"/>
                <a:ea typeface="Arial"/>
                <a:cs typeface="Arial"/>
                <a:sym typeface="Arial"/>
              </a:rPr>
              <a:t>la definizione delle schede segue l’approccio adottato in sede europea per la definizione delle </a:t>
            </a:r>
            <a:r>
              <a:rPr lang="it-IT" sz="1400" i="0" u="none" strike="noStrike" cap="none" dirty="0" err="1">
                <a:solidFill>
                  <a:srgbClr val="0070C0"/>
                </a:solidFill>
                <a:latin typeface="Titillium Web" panose="00000500000000000000" pitchFamily="2" charset="0"/>
                <a:ea typeface="Arial"/>
                <a:cs typeface="Arial"/>
                <a:sym typeface="Arial"/>
              </a:rPr>
              <a:t>eForm</a:t>
            </a:r>
            <a:r>
              <a:rPr lang="it-IT" sz="1400" i="0" u="none" strike="noStrike" cap="none" dirty="0">
                <a:solidFill>
                  <a:srgbClr val="0070C0"/>
                </a:solidFill>
                <a:latin typeface="Titillium Web" panose="00000500000000000000" pitchFamily="2" charset="0"/>
                <a:ea typeface="Arial"/>
                <a:cs typeface="Arial"/>
                <a:sym typeface="Arial"/>
              </a:rPr>
              <a:t> e privilegia la creazione di una serie di schede ad hoc per le varie fasi di ciascuna tipologia di affidamento;</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a:solidFill>
                  <a:srgbClr val="0070C0"/>
                </a:solidFill>
                <a:latin typeface="Titillium Web" panose="00000500000000000000" pitchFamily="2" charset="0"/>
                <a:ea typeface="Arial"/>
                <a:cs typeface="Arial"/>
                <a:sym typeface="Arial"/>
              </a:rPr>
              <a:t>per la definizione del modello dati e delle regole sintattiche-semantiche, ANAC ha deciso di abbandonare la redazione di documenti in linguaggio naturale in favore dell’uso linguaggi formali di alto livello:</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a:solidFill>
                  <a:srgbClr val="0070C0"/>
                </a:solidFill>
                <a:latin typeface="Titillium Web" panose="00000500000000000000" pitchFamily="2" charset="0"/>
                <a:ea typeface="Arial"/>
                <a:cs typeface="Arial"/>
                <a:sym typeface="Arial"/>
              </a:rPr>
              <a:t>per la rappresentazione del modello dati e delle regole sintattiche è utilizzato lo standard </a:t>
            </a:r>
            <a:r>
              <a:rPr lang="it-IT" sz="1400" i="0" u="none" strike="noStrike" cap="none" dirty="0" err="1">
                <a:solidFill>
                  <a:srgbClr val="0070C0"/>
                </a:solidFill>
                <a:latin typeface="Titillium Web" panose="00000500000000000000" pitchFamily="2" charset="0"/>
                <a:ea typeface="Arial"/>
                <a:cs typeface="Arial"/>
                <a:sym typeface="Arial"/>
              </a:rPr>
              <a:t>OpenAPI</a:t>
            </a:r>
            <a:r>
              <a:rPr lang="it-IT" sz="1400" i="0" u="none" strike="noStrike" cap="none" dirty="0">
                <a:solidFill>
                  <a:srgbClr val="0070C0"/>
                </a:solidFill>
                <a:latin typeface="Titillium Web" panose="00000500000000000000" pitchFamily="2" charset="0"/>
                <a:ea typeface="Arial"/>
                <a:cs typeface="Arial"/>
                <a:sym typeface="Arial"/>
              </a:rPr>
              <a:t> 3.0 come indicato dalle Linee Guida del Modello di interoperabilità;</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a:solidFill>
                  <a:srgbClr val="0070C0"/>
                </a:solidFill>
                <a:latin typeface="Titillium Web" panose="00000500000000000000" pitchFamily="2" charset="0"/>
                <a:ea typeface="Arial"/>
                <a:cs typeface="Arial"/>
                <a:sym typeface="Arial"/>
              </a:rPr>
              <a:t>per la rappresentazione delle regole semantiche e di congruità è utilizzata la notazione DMN (</a:t>
            </a:r>
            <a:r>
              <a:rPr lang="it-IT" sz="1400" i="0" u="none" strike="noStrike" cap="none" dirty="0" err="1">
                <a:solidFill>
                  <a:srgbClr val="0070C0"/>
                </a:solidFill>
                <a:latin typeface="Titillium Web" panose="00000500000000000000" pitchFamily="2" charset="0"/>
                <a:ea typeface="Arial"/>
                <a:cs typeface="Arial"/>
                <a:sym typeface="Arial"/>
              </a:rPr>
              <a:t>Decision</a:t>
            </a:r>
            <a:r>
              <a:rPr lang="it-IT" sz="1400" i="0" u="none" strike="noStrike" cap="none" dirty="0">
                <a:solidFill>
                  <a:srgbClr val="0070C0"/>
                </a:solidFill>
                <a:latin typeface="Titillium Web" panose="00000500000000000000" pitchFamily="2" charset="0"/>
                <a:ea typeface="Arial"/>
                <a:cs typeface="Arial"/>
                <a:sym typeface="Arial"/>
              </a:rPr>
              <a:t> Model and </a:t>
            </a:r>
            <a:r>
              <a:rPr lang="it-IT" sz="1400" i="0" u="none" strike="noStrike" cap="none" dirty="0" err="1">
                <a:solidFill>
                  <a:srgbClr val="0070C0"/>
                </a:solidFill>
                <a:latin typeface="Titillium Web" panose="00000500000000000000" pitchFamily="2" charset="0"/>
                <a:ea typeface="Arial"/>
                <a:cs typeface="Arial"/>
                <a:sym typeface="Arial"/>
              </a:rPr>
              <a:t>Notation</a:t>
            </a:r>
            <a:r>
              <a:rPr lang="it-IT" sz="1400" i="0" u="none" strike="noStrike" cap="none" dirty="0">
                <a:solidFill>
                  <a:srgbClr val="0070C0"/>
                </a:solidFill>
                <a:latin typeface="Titillium Web" panose="00000500000000000000" pitchFamily="2" charset="0"/>
                <a:ea typeface="Arial"/>
                <a:cs typeface="Arial"/>
                <a:sym typeface="Arial"/>
              </a:rPr>
              <a:t>) e il linguaggio FEEL (Friendly </a:t>
            </a:r>
            <a:r>
              <a:rPr lang="it-IT" sz="1400" i="0" u="none" strike="noStrike" cap="none" dirty="0" err="1">
                <a:solidFill>
                  <a:srgbClr val="0070C0"/>
                </a:solidFill>
                <a:latin typeface="Titillium Web" panose="00000500000000000000" pitchFamily="2" charset="0"/>
                <a:ea typeface="Arial"/>
                <a:cs typeface="Arial"/>
                <a:sym typeface="Arial"/>
              </a:rPr>
              <a:t>Enough</a:t>
            </a:r>
            <a:r>
              <a:rPr lang="it-IT" sz="1400" i="0" u="none" strike="noStrike" cap="none" dirty="0">
                <a:solidFill>
                  <a:srgbClr val="0070C0"/>
                </a:solidFill>
                <a:latin typeface="Titillium Web" panose="00000500000000000000" pitchFamily="2" charset="0"/>
                <a:ea typeface="Arial"/>
                <a:cs typeface="Arial"/>
                <a:sym typeface="Arial"/>
              </a:rPr>
              <a:t> </a:t>
            </a:r>
            <a:r>
              <a:rPr lang="it-IT" sz="1400" i="0" u="none" strike="noStrike" cap="none" dirty="0" err="1">
                <a:solidFill>
                  <a:srgbClr val="0070C0"/>
                </a:solidFill>
                <a:latin typeface="Titillium Web" panose="00000500000000000000" pitchFamily="2" charset="0"/>
                <a:ea typeface="Arial"/>
                <a:cs typeface="Arial"/>
                <a:sym typeface="Arial"/>
              </a:rPr>
              <a:t>Expression</a:t>
            </a:r>
            <a:r>
              <a:rPr lang="it-IT" sz="1400" i="0" u="none" strike="noStrike" cap="none" dirty="0">
                <a:solidFill>
                  <a:srgbClr val="0070C0"/>
                </a:solidFill>
                <a:latin typeface="Titillium Web" panose="00000500000000000000" pitchFamily="2" charset="0"/>
                <a:ea typeface="Arial"/>
                <a:cs typeface="Arial"/>
                <a:sym typeface="Arial"/>
              </a:rPr>
              <a:t> Language);</a:t>
            </a:r>
          </a:p>
          <a:p>
            <a:pPr marL="457200" marR="0" lvl="0" indent="-304800" algn="l" rtl="0">
              <a:lnSpc>
                <a:spcPct val="115000"/>
              </a:lnSpc>
              <a:spcBef>
                <a:spcPts val="0"/>
              </a:spcBef>
              <a:spcAft>
                <a:spcPts val="0"/>
              </a:spcAft>
              <a:buClr>
                <a:srgbClr val="0070C0"/>
              </a:buClr>
              <a:buSzPts val="1200"/>
              <a:buFont typeface="Arial"/>
              <a:buChar char="➔"/>
            </a:pPr>
            <a:r>
              <a:rPr lang="it-IT" sz="1400" i="0" u="none" strike="noStrike" cap="none" dirty="0">
                <a:solidFill>
                  <a:srgbClr val="0070C0"/>
                </a:solidFill>
                <a:latin typeface="Titillium Web" panose="00000500000000000000" pitchFamily="2" charset="0"/>
                <a:ea typeface="Arial"/>
                <a:cs typeface="Arial"/>
                <a:sym typeface="Arial"/>
              </a:rPr>
              <a:t>per gli oggetti </a:t>
            </a:r>
            <a:r>
              <a:rPr lang="it-IT" sz="1400" i="0" u="none" strike="noStrike" cap="none" dirty="0" err="1">
                <a:solidFill>
                  <a:srgbClr val="0070C0"/>
                </a:solidFill>
                <a:latin typeface="Titillium Web" panose="00000500000000000000" pitchFamily="2" charset="0"/>
                <a:ea typeface="Arial"/>
                <a:cs typeface="Arial"/>
                <a:sym typeface="Arial"/>
              </a:rPr>
              <a:t>eForm</a:t>
            </a:r>
            <a:r>
              <a:rPr lang="it-IT" sz="1400" i="0" u="none" strike="noStrike" cap="none" dirty="0">
                <a:solidFill>
                  <a:srgbClr val="0070C0"/>
                </a:solidFill>
                <a:latin typeface="Titillium Web" panose="00000500000000000000" pitchFamily="2" charset="0"/>
                <a:ea typeface="Arial"/>
                <a:cs typeface="Arial"/>
                <a:sym typeface="Arial"/>
              </a:rPr>
              <a:t> ed ESPD che possono essere contenuti all’interno delle schede, vengono applicate le regole di correttezza previste dai rispettivi modelli. È comunque possibile che le regole ANAC definiscano criteri più restrittivi di quelli previsti dallo standard europeo.</a:t>
            </a:r>
          </a:p>
          <a:p>
            <a:pPr algn="just" eaLnBrk="1" hangingPunct="1">
              <a:buNone/>
              <a:defRPr/>
            </a:pPr>
            <a:endParaRPr lang="it-IT" altLang="it-IT" sz="1600" dirty="0">
              <a:latin typeface="Titillium Web" pitchFamily="2" charset="77"/>
            </a:endParaRP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BD419D23-C2AF-A6E4-FBB9-A82B44F74CD0}"/>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31FF8B2E-6F73-E943-FFD8-B8D53668B695}"/>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C1C3332A-1440-695B-9984-A5979A46DB2B}"/>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dati 2/2</a:t>
            </a:r>
          </a:p>
        </p:txBody>
      </p:sp>
      <p:pic>
        <p:nvPicPr>
          <p:cNvPr id="7" name="Immagine 6">
            <a:extLst>
              <a:ext uri="{FF2B5EF4-FFF2-40B4-BE49-F238E27FC236}">
                <a16:creationId xmlns:a16="http://schemas.microsoft.com/office/drawing/2014/main" id="{B1864BA9-BF4E-4B3E-F270-0ABA85A82A5F}"/>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1385284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4EE7C-14CD-F754-F715-1F79A90CCC76}"/>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CF147482-DCBF-42E5-9503-433C2EA9E53B}"/>
              </a:ext>
            </a:extLst>
          </p:cNvPr>
          <p:cNvSpPr>
            <a:spLocks noGrp="1"/>
          </p:cNvSpPr>
          <p:nvPr>
            <p:ph type="subTitle" idx="1"/>
          </p:nvPr>
        </p:nvSpPr>
        <p:spPr>
          <a:xfrm>
            <a:off x="573314" y="2335268"/>
            <a:ext cx="10363199" cy="2819400"/>
          </a:xfrm>
        </p:spPr>
        <p:txBody>
          <a:bodyPr>
            <a:noAutofit/>
          </a:bodyPr>
          <a:lstStyle/>
          <a:p>
            <a:pPr algn="just" eaLnBrk="1" hangingPunct="1">
              <a:buNone/>
              <a:defRPr/>
            </a:pPr>
            <a:endParaRPr lang="it-IT" altLang="it-IT" sz="1600" dirty="0">
              <a:latin typeface="Titillium Web" pitchFamily="2" charset="77"/>
            </a:endParaRPr>
          </a:p>
          <a:p>
            <a:pPr algn="just" eaLnBrk="1" hangingPunct="1">
              <a:buNone/>
              <a:defRPr/>
            </a:pPr>
            <a:endParaRPr lang="it-IT" altLang="it-IT" sz="1600" dirty="0">
              <a:latin typeface="Titillium Web" pitchFamily="2" charset="77"/>
            </a:endParaRP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A5729B99-A8CD-1344-7399-2A33081A4452}"/>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97CF73AA-F049-8954-2DBF-58CF948F36D8}"/>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23FEBDAA-3020-0F38-3F8D-EBA7DCFCD7FB}"/>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a:t>
            </a:r>
          </a:p>
        </p:txBody>
      </p:sp>
      <p:pic>
        <p:nvPicPr>
          <p:cNvPr id="7" name="Immagine 6">
            <a:extLst>
              <a:ext uri="{FF2B5EF4-FFF2-40B4-BE49-F238E27FC236}">
                <a16:creationId xmlns:a16="http://schemas.microsoft.com/office/drawing/2014/main" id="{E478B9C7-5BEA-C039-0C66-F2B049095247}"/>
              </a:ext>
            </a:extLst>
          </p:cNvPr>
          <p:cNvPicPr>
            <a:picLocks noChangeAspect="1"/>
          </p:cNvPicPr>
          <p:nvPr/>
        </p:nvPicPr>
        <p:blipFill>
          <a:blip r:embed="rId4"/>
          <a:stretch>
            <a:fillRect/>
          </a:stretch>
        </p:blipFill>
        <p:spPr>
          <a:xfrm>
            <a:off x="0" y="-21731"/>
            <a:ext cx="12192000" cy="796589"/>
          </a:xfrm>
          <a:prstGeom prst="rect">
            <a:avLst/>
          </a:prstGeom>
        </p:spPr>
      </p:pic>
      <p:graphicFrame>
        <p:nvGraphicFramePr>
          <p:cNvPr id="26" name="Tabella 25">
            <a:extLst>
              <a:ext uri="{FF2B5EF4-FFF2-40B4-BE49-F238E27FC236}">
                <a16:creationId xmlns:a16="http://schemas.microsoft.com/office/drawing/2014/main" id="{F7A7384E-8ECE-B15F-8A8D-AFC1350D5A23}"/>
              </a:ext>
            </a:extLst>
          </p:cNvPr>
          <p:cNvGraphicFramePr>
            <a:graphicFrameLocks noGrp="1"/>
          </p:cNvGraphicFramePr>
          <p:nvPr>
            <p:extLst>
              <p:ext uri="{D42A27DB-BD31-4B8C-83A1-F6EECF244321}">
                <p14:modId xmlns:p14="http://schemas.microsoft.com/office/powerpoint/2010/main" val="378366233"/>
              </p:ext>
            </p:extLst>
          </p:nvPr>
        </p:nvGraphicFramePr>
        <p:xfrm>
          <a:off x="836579" y="2335268"/>
          <a:ext cx="7704307" cy="2888488"/>
        </p:xfrm>
        <a:graphic>
          <a:graphicData uri="http://schemas.openxmlformats.org/drawingml/2006/table">
            <a:tbl>
              <a:tblPr>
                <a:tableStyleId>{5C22544A-7EE6-4342-B048-85BDC9FD1C3A}</a:tableStyleId>
              </a:tblPr>
              <a:tblGrid>
                <a:gridCol w="1562262">
                  <a:extLst>
                    <a:ext uri="{9D8B030D-6E8A-4147-A177-3AD203B41FA5}">
                      <a16:colId xmlns:a16="http://schemas.microsoft.com/office/drawing/2014/main" val="2301725972"/>
                    </a:ext>
                  </a:extLst>
                </a:gridCol>
                <a:gridCol w="1883276">
                  <a:extLst>
                    <a:ext uri="{9D8B030D-6E8A-4147-A177-3AD203B41FA5}">
                      <a16:colId xmlns:a16="http://schemas.microsoft.com/office/drawing/2014/main" val="3562489258"/>
                    </a:ext>
                  </a:extLst>
                </a:gridCol>
                <a:gridCol w="4258769">
                  <a:extLst>
                    <a:ext uri="{9D8B030D-6E8A-4147-A177-3AD203B41FA5}">
                      <a16:colId xmlns:a16="http://schemas.microsoft.com/office/drawing/2014/main" val="596273060"/>
                    </a:ext>
                  </a:extLst>
                </a:gridCol>
              </a:tblGrid>
              <a:tr h="351396">
                <a:tc>
                  <a:txBody>
                    <a:bodyPr/>
                    <a:lstStyle/>
                    <a:p>
                      <a:pPr algn="ctr" fontAlgn="b"/>
                      <a:r>
                        <a:rPr lang="it-IT" sz="1100" b="1" u="none" strike="noStrike" dirty="0">
                          <a:solidFill>
                            <a:schemeClr val="bg1"/>
                          </a:solidFill>
                          <a:effectLst/>
                        </a:rPr>
                        <a:t>Delibera n.</a:t>
                      </a:r>
                      <a:endParaRPr lang="it-IT" sz="1100" b="1" i="0" u="none" strike="noStrike" dirty="0">
                        <a:solidFill>
                          <a:schemeClr val="bg1"/>
                        </a:solidFill>
                        <a:effectLst/>
                        <a:latin typeface="Aptos Narrow" panose="020B00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it-IT" sz="1100" b="1" u="none" strike="noStrike" dirty="0">
                          <a:solidFill>
                            <a:schemeClr val="bg1"/>
                          </a:solidFill>
                          <a:effectLst/>
                        </a:rPr>
                        <a:t>Art. Codice</a:t>
                      </a:r>
                      <a:endParaRPr lang="it-IT" sz="1100" b="1" i="0" u="none" strike="noStrike" dirty="0">
                        <a:solidFill>
                          <a:schemeClr val="bg1"/>
                        </a:solidFill>
                        <a:effectLst/>
                        <a:latin typeface="Aptos Narrow" panose="020B0004020202020204" pitchFamily="34" charset="0"/>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it-IT" sz="1100" b="1" u="none" strike="noStrike" dirty="0">
                          <a:solidFill>
                            <a:schemeClr val="bg1"/>
                          </a:solidFill>
                          <a:effectLst/>
                        </a:rPr>
                        <a:t>Oggetto</a:t>
                      </a:r>
                      <a:endParaRPr lang="it-IT" sz="1100" b="1" i="0" u="none" strike="noStrike" dirty="0">
                        <a:solidFill>
                          <a:schemeClr val="bg1"/>
                        </a:solidFill>
                        <a:effectLst/>
                        <a:latin typeface="Aptos Narrow" panose="020B000402020202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798841169"/>
                  </a:ext>
                </a:extLst>
              </a:tr>
              <a:tr h="371998">
                <a:tc>
                  <a:txBody>
                    <a:bodyPr/>
                    <a:lstStyle/>
                    <a:p>
                      <a:pPr algn="ctr" fontAlgn="b"/>
                      <a:r>
                        <a:rPr lang="it-IT" sz="1100" u="none" strike="noStrike" dirty="0">
                          <a:solidFill>
                            <a:schemeClr val="bg1"/>
                          </a:solidFill>
                          <a:effectLst/>
                        </a:rPr>
                        <a:t>261</a:t>
                      </a:r>
                      <a:endParaRPr lang="it-IT" sz="1100" b="0" i="0" u="none" strike="noStrike" dirty="0">
                        <a:solidFill>
                          <a:schemeClr val="bg1"/>
                        </a:solidFill>
                        <a:effectLst/>
                        <a:latin typeface="Aptos Narrow" panose="020B00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it-IT" sz="1100" u="none" strike="noStrike" dirty="0">
                          <a:effectLst/>
                        </a:rPr>
                        <a:t>23, c. 5</a:t>
                      </a:r>
                      <a:endParaRPr lang="it-IT" sz="1100" b="0" i="0" u="none" strike="noStrike" dirty="0">
                        <a:solidFill>
                          <a:srgbClr val="000000"/>
                        </a:solidFill>
                        <a:effectLst/>
                        <a:latin typeface="Aptos Narrow" panose="020B0004020202020204" pitchFamily="34" charset="0"/>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t-IT" sz="1100" u="none" strike="noStrike" dirty="0">
                          <a:effectLst/>
                        </a:rPr>
                        <a:t>Banca Dati Nazionale dei contratti pubblici</a:t>
                      </a:r>
                      <a:endParaRPr lang="it-IT" sz="1100" b="0" i="0" u="none" strike="noStrike" dirty="0">
                        <a:solidFill>
                          <a:srgbClr val="000000"/>
                        </a:solidFill>
                        <a:effectLst/>
                        <a:latin typeface="Aptos Narrow" panose="020B000402020202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6843839"/>
                  </a:ext>
                </a:extLst>
              </a:tr>
              <a:tr h="408114">
                <a:tc>
                  <a:txBody>
                    <a:bodyPr/>
                    <a:lstStyle/>
                    <a:p>
                      <a:pPr algn="ctr" fontAlgn="b"/>
                      <a:r>
                        <a:rPr lang="it-IT" sz="1100" u="none" strike="noStrike" dirty="0">
                          <a:solidFill>
                            <a:schemeClr val="bg1"/>
                          </a:solidFill>
                          <a:effectLst/>
                        </a:rPr>
                        <a:t>262</a:t>
                      </a:r>
                      <a:endParaRPr lang="it-IT" sz="1100" b="0" i="0" u="none" strike="noStrike" dirty="0">
                        <a:solidFill>
                          <a:schemeClr val="bg1"/>
                        </a:solidFill>
                        <a:effectLst/>
                        <a:latin typeface="Aptos Narrow" panose="020B00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it-IT" sz="1100" u="none" strike="noStrike" dirty="0">
                          <a:effectLst/>
                        </a:rPr>
                        <a:t>24, c. 1</a:t>
                      </a:r>
                      <a:endParaRPr lang="it-IT" sz="1100" b="0" i="0" u="none" strike="noStrike" dirty="0">
                        <a:solidFill>
                          <a:srgbClr val="000000"/>
                        </a:solidFill>
                        <a:effectLst/>
                        <a:latin typeface="Aptos Narrow" panose="020B0004020202020204" pitchFamily="34" charset="0"/>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t-IT" sz="1100" u="none" strike="noStrike" dirty="0">
                          <a:effectLst/>
                        </a:rPr>
                        <a:t>Fascicolo Virtuale dell'operatore economico</a:t>
                      </a:r>
                      <a:endParaRPr lang="it-IT" sz="1100" b="0" i="0" u="none" strike="noStrike" dirty="0">
                        <a:solidFill>
                          <a:srgbClr val="000000"/>
                        </a:solidFill>
                        <a:effectLst/>
                        <a:latin typeface="Aptos Narrow" panose="020B000402020202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441093"/>
                  </a:ext>
                </a:extLst>
              </a:tr>
              <a:tr h="351396">
                <a:tc>
                  <a:txBody>
                    <a:bodyPr/>
                    <a:lstStyle/>
                    <a:p>
                      <a:pPr algn="ctr" fontAlgn="b"/>
                      <a:r>
                        <a:rPr lang="it-IT" sz="1100" u="none" strike="noStrike" dirty="0">
                          <a:solidFill>
                            <a:schemeClr val="bg1"/>
                          </a:solidFill>
                          <a:effectLst/>
                        </a:rPr>
                        <a:t>263</a:t>
                      </a:r>
                      <a:endParaRPr lang="it-IT" sz="1100" b="0" i="0" u="none" strike="noStrike" dirty="0">
                        <a:solidFill>
                          <a:schemeClr val="bg1"/>
                        </a:solidFill>
                        <a:effectLst/>
                        <a:latin typeface="Aptos Narrow" panose="020B00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it-IT" sz="1100" u="none" strike="noStrike">
                          <a:effectLst/>
                        </a:rPr>
                        <a:t>27, c. 4</a:t>
                      </a:r>
                      <a:endParaRPr lang="it-IT" sz="1100" b="0" i="0" u="none" strike="noStrike">
                        <a:solidFill>
                          <a:srgbClr val="000000"/>
                        </a:solidFill>
                        <a:effectLst/>
                        <a:latin typeface="Aptos Narrow" panose="020B0004020202020204" pitchFamily="34" charset="0"/>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t-IT" sz="1100" u="none" strike="noStrike" dirty="0">
                          <a:effectLst/>
                        </a:rPr>
                        <a:t>Pubblicità degli atti</a:t>
                      </a:r>
                      <a:endParaRPr lang="it-IT" sz="1100" b="0" i="0" u="none" strike="noStrike" dirty="0">
                        <a:solidFill>
                          <a:srgbClr val="000000"/>
                        </a:solidFill>
                        <a:effectLst/>
                        <a:latin typeface="Aptos Narrow" panose="020B000402020202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2319675"/>
                  </a:ext>
                </a:extLst>
              </a:tr>
              <a:tr h="351396">
                <a:tc>
                  <a:txBody>
                    <a:bodyPr/>
                    <a:lstStyle/>
                    <a:p>
                      <a:pPr algn="ctr" fontAlgn="b"/>
                      <a:r>
                        <a:rPr lang="it-IT" sz="1100" u="none" strike="noStrike" dirty="0">
                          <a:solidFill>
                            <a:schemeClr val="bg1"/>
                          </a:solidFill>
                          <a:effectLst/>
                        </a:rPr>
                        <a:t>264</a:t>
                      </a:r>
                      <a:endParaRPr lang="it-IT" sz="1100" b="0" i="0" u="none" strike="noStrike" dirty="0">
                        <a:solidFill>
                          <a:schemeClr val="bg1"/>
                        </a:solidFill>
                        <a:effectLst/>
                        <a:latin typeface="Aptos Narrow" panose="020B00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it-IT" sz="1100" u="none" strike="noStrike" dirty="0">
                          <a:effectLst/>
                        </a:rPr>
                        <a:t>28, c. 4</a:t>
                      </a:r>
                      <a:endParaRPr lang="it-IT" sz="1100" b="0" i="0" u="none" strike="noStrike" dirty="0">
                        <a:solidFill>
                          <a:srgbClr val="000000"/>
                        </a:solidFill>
                        <a:effectLst/>
                        <a:latin typeface="Aptos Narrow" panose="020B0004020202020204" pitchFamily="34" charset="0"/>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t-IT" sz="1100" u="none" strike="noStrike" dirty="0">
                          <a:effectLst/>
                        </a:rPr>
                        <a:t>Trasparenza dei contratti pubblici</a:t>
                      </a:r>
                      <a:endParaRPr lang="it-IT" sz="1100" b="0" i="0" u="none" strike="noStrike" dirty="0">
                        <a:solidFill>
                          <a:srgbClr val="000000"/>
                        </a:solidFill>
                        <a:effectLst/>
                        <a:latin typeface="Aptos Narrow" panose="020B000402020202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6342788"/>
                  </a:ext>
                </a:extLst>
              </a:tr>
              <a:tr h="351396">
                <a:tc>
                  <a:txBody>
                    <a:bodyPr/>
                    <a:lstStyle/>
                    <a:p>
                      <a:pPr algn="ctr" fontAlgn="b"/>
                      <a:r>
                        <a:rPr lang="it-IT" sz="1100" u="none" strike="noStrike" dirty="0">
                          <a:solidFill>
                            <a:schemeClr val="bg1"/>
                          </a:solidFill>
                          <a:effectLst/>
                        </a:rPr>
                        <a:t>582</a:t>
                      </a:r>
                      <a:endParaRPr lang="it-IT" sz="1100" b="0" i="0" u="none" strike="noStrike" dirty="0">
                        <a:solidFill>
                          <a:schemeClr val="bg1"/>
                        </a:solidFill>
                        <a:effectLst/>
                        <a:latin typeface="Aptos Narrow" panose="020B00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it-IT" sz="1100" u="none" strike="noStrike">
                          <a:effectLst/>
                        </a:rPr>
                        <a:t>(225, c. 2)</a:t>
                      </a:r>
                      <a:endParaRPr lang="it-IT" sz="1100" b="0" i="0" u="none" strike="noStrike">
                        <a:solidFill>
                          <a:srgbClr val="000000"/>
                        </a:solidFill>
                        <a:effectLst/>
                        <a:latin typeface="Aptos Narrow" panose="020B0004020202020204" pitchFamily="34" charset="0"/>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t-IT" sz="1100" u="none" strike="noStrike" dirty="0">
                          <a:effectLst/>
                        </a:rPr>
                        <a:t>"Periodo transitorio"</a:t>
                      </a:r>
                      <a:endParaRPr lang="it-IT" sz="1100" b="0" i="0" u="none" strike="noStrike" dirty="0">
                        <a:solidFill>
                          <a:srgbClr val="000000"/>
                        </a:solidFill>
                        <a:effectLst/>
                        <a:latin typeface="Aptos Narrow" panose="020B000402020202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548891"/>
                  </a:ext>
                </a:extLst>
              </a:tr>
              <a:tr h="351396">
                <a:tc>
                  <a:txBody>
                    <a:bodyPr/>
                    <a:lstStyle/>
                    <a:p>
                      <a:pPr algn="ctr" fontAlgn="b"/>
                      <a:r>
                        <a:rPr lang="it-IT" sz="1100" u="none" strike="noStrike" dirty="0">
                          <a:solidFill>
                            <a:schemeClr val="bg1"/>
                          </a:solidFill>
                          <a:effectLst/>
                        </a:rPr>
                        <a:t>584</a:t>
                      </a:r>
                      <a:endParaRPr lang="it-IT" sz="1100" b="0" i="0" u="none" strike="noStrike" dirty="0">
                        <a:solidFill>
                          <a:schemeClr val="bg1"/>
                        </a:solidFill>
                        <a:effectLst/>
                        <a:latin typeface="Aptos Narrow" panose="020B00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it-IT" sz="1100" u="none" strike="noStrike">
                          <a:effectLst/>
                        </a:rPr>
                        <a:t>(56)</a:t>
                      </a:r>
                      <a:endParaRPr lang="it-IT" sz="1100" b="0" i="0" u="none" strike="noStrike">
                        <a:solidFill>
                          <a:srgbClr val="000000"/>
                        </a:solidFill>
                        <a:effectLst/>
                        <a:latin typeface="Aptos Narrow" panose="020B0004020202020204" pitchFamily="34" charset="0"/>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t-IT" sz="1100" u="none" strike="noStrike" dirty="0">
                          <a:effectLst/>
                        </a:rPr>
                        <a:t>Contratti esclusi</a:t>
                      </a:r>
                      <a:endParaRPr lang="it-IT" sz="1100" b="0" i="0" u="none" strike="noStrike" dirty="0">
                        <a:solidFill>
                          <a:srgbClr val="000000"/>
                        </a:solidFill>
                        <a:effectLst/>
                        <a:latin typeface="Aptos Narrow" panose="020B000402020202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6840473"/>
                  </a:ext>
                </a:extLst>
              </a:tr>
              <a:tr h="351396">
                <a:tc>
                  <a:txBody>
                    <a:bodyPr/>
                    <a:lstStyle/>
                    <a:p>
                      <a:pPr algn="ctr" fontAlgn="b"/>
                      <a:r>
                        <a:rPr lang="it-IT" sz="1100" u="none" strike="noStrike" dirty="0">
                          <a:solidFill>
                            <a:schemeClr val="bg1"/>
                          </a:solidFill>
                          <a:effectLst/>
                        </a:rPr>
                        <a:t>585</a:t>
                      </a:r>
                      <a:endParaRPr lang="it-IT" sz="1100" b="0" i="0" u="none" strike="noStrike" dirty="0">
                        <a:solidFill>
                          <a:schemeClr val="bg1"/>
                        </a:solidFill>
                        <a:effectLst/>
                        <a:latin typeface="Aptos Narrow" panose="020B0004020202020204" pitchFamily="34" charset="0"/>
                      </a:endParaRPr>
                    </a:p>
                  </a:txBody>
                  <a:tcPr marL="7620" marR="7620" marT="762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b"/>
                      <a:r>
                        <a:rPr lang="it-IT" sz="1100" u="none" strike="noStrike">
                          <a:effectLst/>
                        </a:rPr>
                        <a:t> </a:t>
                      </a:r>
                      <a:endParaRPr lang="it-IT" sz="1100" b="0" i="0" u="none" strike="noStrike">
                        <a:solidFill>
                          <a:srgbClr val="000000"/>
                        </a:solidFill>
                        <a:effectLst/>
                        <a:latin typeface="Aptos Narrow" panose="020B0004020202020204" pitchFamily="34" charset="0"/>
                      </a:endParaRPr>
                    </a:p>
                  </a:txBody>
                  <a:tcPr marL="7620" marR="7620" marT="762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it-IT" sz="1100" u="none" strike="noStrike" dirty="0">
                          <a:effectLst/>
                        </a:rPr>
                        <a:t>Tracciabilità dei flussi finanziari</a:t>
                      </a:r>
                      <a:endParaRPr lang="it-IT" sz="1100" b="0" i="0" u="none" strike="noStrike" dirty="0">
                        <a:solidFill>
                          <a:srgbClr val="000000"/>
                        </a:solidFill>
                        <a:effectLst/>
                        <a:latin typeface="Aptos Narrow" panose="020B0004020202020204" pitchFamily="34" charset="0"/>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0766287"/>
                  </a:ext>
                </a:extLst>
              </a:tr>
            </a:tbl>
          </a:graphicData>
        </a:graphic>
      </p:graphicFrame>
      <p:sp>
        <p:nvSpPr>
          <p:cNvPr id="27" name="CasellaDiTesto 26">
            <a:extLst>
              <a:ext uri="{FF2B5EF4-FFF2-40B4-BE49-F238E27FC236}">
                <a16:creationId xmlns:a16="http://schemas.microsoft.com/office/drawing/2014/main" id="{F63E0777-618C-C933-5FC9-24703276AF60}"/>
              </a:ext>
            </a:extLst>
          </p:cNvPr>
          <p:cNvSpPr txBox="1"/>
          <p:nvPr/>
        </p:nvSpPr>
        <p:spPr>
          <a:xfrm>
            <a:off x="836579" y="5457217"/>
            <a:ext cx="10085421" cy="584775"/>
          </a:xfrm>
          <a:prstGeom prst="rect">
            <a:avLst/>
          </a:prstGeom>
          <a:noFill/>
        </p:spPr>
        <p:txBody>
          <a:bodyPr wrap="square" rtlCol="0">
            <a:spAutoFit/>
          </a:bodyPr>
          <a:lstStyle/>
          <a:p>
            <a:r>
              <a:rPr lang="it-IT" sz="1600" dirty="0">
                <a:solidFill>
                  <a:srgbClr val="0066CC"/>
                </a:solidFill>
                <a:latin typeface="Titillium Web" pitchFamily="2" charset="77"/>
              </a:rPr>
              <a:t>A questi provvedimenti vanno aggiunti i Comunicati, le FAQ, ecc. (https://www.anticorruzione.it/-/digitalizzazione-contratti-pubblici)</a:t>
            </a:r>
          </a:p>
        </p:txBody>
      </p:sp>
    </p:spTree>
    <p:extLst>
      <p:ext uri="{BB962C8B-B14F-4D97-AF65-F5344CB8AC3E}">
        <p14:creationId xmlns:p14="http://schemas.microsoft.com/office/powerpoint/2010/main" val="38552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A6861-3C51-8A41-0733-1B3668C3DA22}"/>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4AE3026B-C201-E90A-B6AD-B719CCC34F41}"/>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261 (art. 23 del Codice)</a:t>
            </a:r>
          </a:p>
          <a:p>
            <a:pPr algn="just" eaLnBrk="1" hangingPunct="1">
              <a:buNone/>
              <a:defRPr/>
            </a:pPr>
            <a:r>
              <a:rPr lang="it-IT" altLang="it-IT" sz="1600" dirty="0">
                <a:solidFill>
                  <a:srgbClr val="0066CC"/>
                </a:solidFill>
                <a:latin typeface="Titillium Web" pitchFamily="2" charset="77"/>
              </a:rPr>
              <a:t>La BDNCP si articola nelle seguenti sezioni:</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Anagrafe Unica delle Stazioni Appaltanti (AUSA)</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Piattaforma contratti pubblici (PCP)</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Piattaforma per la pubblicità legale degli atti (PVL)</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Fascicolo virtuale dell’operatore economico (FVOE)</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Casellario Informatico</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Anagrafe degli operatori economici (ancora da realizzare)</a:t>
            </a:r>
          </a:p>
          <a:p>
            <a:pPr algn="just" eaLnBrk="1" hangingPunct="1">
              <a:defRPr/>
            </a:pPr>
            <a:r>
              <a:rPr lang="it-IT" altLang="it-IT" sz="1600" dirty="0">
                <a:solidFill>
                  <a:srgbClr val="0066CC"/>
                </a:solidFill>
                <a:latin typeface="Titillium Web" pitchFamily="2" charset="77"/>
              </a:rPr>
              <a:t>Nella Delibera sono individuati anche i dati che le stazioni appaltanti devono inviare alla BDNCP e ripresi nella figura alla slide 6 (i dati di programmazione continuano ad essere inviati anche al SCP).</a:t>
            </a:r>
            <a:endParaRPr lang="it-IT" altLang="it-IT" sz="1600" dirty="0">
              <a:latin typeface="Titillium Web" pitchFamily="2" charset="77"/>
            </a:endParaRPr>
          </a:p>
          <a:p>
            <a:pPr algn="just" eaLnBrk="1" hangingPunct="1">
              <a:buNone/>
              <a:defRPr/>
            </a:pPr>
            <a:endParaRPr lang="it-IT" altLang="it-IT" sz="1600" dirty="0">
              <a:latin typeface="Titillium Web" pitchFamily="2" charset="77"/>
            </a:endParaRP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BF83500C-F323-06BB-A171-C5798228D25E}"/>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BAAE702F-C2F8-8DF1-2883-C717ED56374B}"/>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2751F6BD-B273-A2C5-B504-A199E3ABC7B4}"/>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261</a:t>
            </a:r>
          </a:p>
        </p:txBody>
      </p:sp>
      <p:pic>
        <p:nvPicPr>
          <p:cNvPr id="7" name="Immagine 6">
            <a:extLst>
              <a:ext uri="{FF2B5EF4-FFF2-40B4-BE49-F238E27FC236}">
                <a16:creationId xmlns:a16="http://schemas.microsoft.com/office/drawing/2014/main" id="{A2F01C1F-7DE5-C3F4-1FE7-D605AD16CCCE}"/>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742170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4FD59-BE2F-A058-CA1D-3A1716EEDD16}"/>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7EE93001-2C7A-75C0-1D45-33787782CC20}"/>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262 (art. 24 del Codice) - FVOE</a:t>
            </a:r>
          </a:p>
          <a:p>
            <a:pPr marL="92075" algn="just" eaLnBrk="1" hangingPunct="1">
              <a:buNone/>
              <a:defRPr/>
            </a:pPr>
            <a:r>
              <a:rPr lang="it-IT" altLang="ja-JP" sz="1600" dirty="0">
                <a:solidFill>
                  <a:srgbClr val="0070C0"/>
                </a:solidFill>
                <a:latin typeface="Titillium Web" panose="00000500000000000000" pitchFamily="2" charset="0"/>
                <a:cs typeface="Arial"/>
              </a:rPr>
              <a:t>Il FVOE consente, per i controlli relativi alla fase di affidamento e di esecuzione:</a:t>
            </a:r>
          </a:p>
          <a:p>
            <a:pPr marL="266700" indent="-266700" algn="just" eaLnBrk="1" hangingPunct="1">
              <a:buFont typeface="Arial" panose="020B0604020202020204" pitchFamily="34" charset="0"/>
              <a:buChar char="•"/>
              <a:defRPr/>
            </a:pPr>
            <a:r>
              <a:rPr lang="it-IT" altLang="ja-JP" sz="1600" dirty="0">
                <a:solidFill>
                  <a:srgbClr val="0070C0"/>
                </a:solidFill>
                <a:latin typeface="Titillium Web" panose="00000500000000000000" pitchFamily="2" charset="0"/>
                <a:cs typeface="Arial"/>
              </a:rPr>
              <a:t>alle stazioni appaltanti e agli enti concedenti, attraverso i servizi di interoperabilità con gli Enti Certificanti, l’acquisizione delle informazioni certificate comprovanti il possesso dei requisiti di carattere generale, tecnico-organizzativo ed economico-finanziario per l’affidamento dei contratti pubblici;</a:t>
            </a:r>
          </a:p>
          <a:p>
            <a:pPr marL="266700" indent="-266700" algn="just" eaLnBrk="1" hangingPunct="1">
              <a:buFont typeface="Arial" panose="020B0604020202020204" pitchFamily="34" charset="0"/>
              <a:buChar char="•"/>
              <a:defRPr/>
            </a:pPr>
            <a:r>
              <a:rPr lang="it-IT" altLang="ja-JP" sz="1600" dirty="0">
                <a:solidFill>
                  <a:srgbClr val="0070C0"/>
                </a:solidFill>
                <a:latin typeface="Titillium Web" panose="00000500000000000000" pitchFamily="2" charset="0"/>
                <a:cs typeface="Arial"/>
              </a:rPr>
              <a:t>agli operatori economici, tramite apposite funzionalità, l’inserimento nel FVOE dei dati e delle certificazioni comprovanti il possesso dei requisiti speciali la cui produzione è a loro carico;</a:t>
            </a:r>
          </a:p>
          <a:p>
            <a:pPr marL="266700" indent="-266700" algn="just" eaLnBrk="1" hangingPunct="1">
              <a:buFont typeface="Arial" panose="020B0604020202020204" pitchFamily="34" charset="0"/>
              <a:buChar char="•"/>
              <a:defRPr/>
            </a:pPr>
            <a:r>
              <a:rPr lang="it-IT" altLang="ja-JP" sz="1600" dirty="0">
                <a:solidFill>
                  <a:srgbClr val="0070C0"/>
                </a:solidFill>
                <a:latin typeface="Titillium Web" panose="00000500000000000000" pitchFamily="2" charset="0"/>
                <a:cs typeface="Arial"/>
              </a:rPr>
              <a:t>il riuso dei documenti presenti nel FVOE per la partecipazione a più procedure di affidamento, nei termini di validità temporale degli stessi;</a:t>
            </a:r>
          </a:p>
          <a:p>
            <a:pPr marL="266700" indent="-266700" algn="just" eaLnBrk="1" hangingPunct="1">
              <a:buFont typeface="Arial" panose="020B0604020202020204" pitchFamily="34" charset="0"/>
              <a:buChar char="•"/>
              <a:defRPr/>
            </a:pPr>
            <a:r>
              <a:rPr lang="it-IT" altLang="ja-JP" sz="1600" dirty="0">
                <a:solidFill>
                  <a:srgbClr val="0070C0"/>
                </a:solidFill>
                <a:latin typeface="Titillium Web" panose="00000500000000000000" pitchFamily="2" charset="0"/>
                <a:cs typeface="Arial"/>
              </a:rPr>
              <a:t>il riuso da parte delle stazioni appaltanti e degli enti concedenti dell’esito delle verifiche effettuate sulle singole certificazioni già utilizzate nell’ambito di diverse procedure di affidamento in cui il concorrente sia risultato aggiudicatario o subappaltatore autorizzato, nel limite di validità temporale di cui alla lettera c).</a:t>
            </a:r>
          </a:p>
          <a:p>
            <a:pPr algn="just" eaLnBrk="1" hangingPunct="1">
              <a:buNone/>
              <a:defRPr/>
            </a:pPr>
            <a:endParaRPr lang="it-IT" altLang="it-IT" sz="1600" dirty="0">
              <a:latin typeface="Titillium Web" pitchFamily="2" charset="77"/>
            </a:endParaRP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33F5A9BF-481D-152F-4937-96942299A550}"/>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9E6D9FA8-B26E-D34C-294B-47E9141B4871}"/>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7FCF1D8B-5D80-71C2-F590-29C05116A663}"/>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262</a:t>
            </a:r>
          </a:p>
        </p:txBody>
      </p:sp>
      <p:pic>
        <p:nvPicPr>
          <p:cNvPr id="7" name="Immagine 6">
            <a:extLst>
              <a:ext uri="{FF2B5EF4-FFF2-40B4-BE49-F238E27FC236}">
                <a16:creationId xmlns:a16="http://schemas.microsoft.com/office/drawing/2014/main" id="{AB7F11B0-0EF5-7160-0182-C0E4EA0F078F}"/>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852139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FC5-5055-574D-6CC3-67D2B8B95BB1}"/>
            </a:ext>
          </a:extLst>
        </p:cNvPr>
        <p:cNvGrpSpPr/>
        <p:nvPr/>
      </p:nvGrpSpPr>
      <p:grpSpPr>
        <a:xfrm>
          <a:off x="0" y="0"/>
          <a:ext cx="0" cy="0"/>
          <a:chOff x="0" y="0"/>
          <a:chExt cx="0" cy="0"/>
        </a:xfrm>
      </p:grpSpPr>
      <p:pic>
        <p:nvPicPr>
          <p:cNvPr id="5" name="Immagine 4">
            <a:extLst>
              <a:ext uri="{FF2B5EF4-FFF2-40B4-BE49-F238E27FC236}">
                <a16:creationId xmlns:a16="http://schemas.microsoft.com/office/drawing/2014/main" id="{C87E001C-6DB7-C833-87F4-A752872F955D}"/>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E6A7E114-9E57-519C-E941-95AAA0406964}"/>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C497FFCC-0161-CFB5-41B8-FF9844ED64CB}"/>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262</a:t>
            </a:r>
          </a:p>
        </p:txBody>
      </p:sp>
      <p:pic>
        <p:nvPicPr>
          <p:cNvPr id="7" name="Immagine 6">
            <a:extLst>
              <a:ext uri="{FF2B5EF4-FFF2-40B4-BE49-F238E27FC236}">
                <a16:creationId xmlns:a16="http://schemas.microsoft.com/office/drawing/2014/main" id="{2A1281C8-57CC-F141-A1C1-AB57A41D2CE4}"/>
              </a:ext>
            </a:extLst>
          </p:cNvPr>
          <p:cNvPicPr>
            <a:picLocks noChangeAspect="1"/>
          </p:cNvPicPr>
          <p:nvPr/>
        </p:nvPicPr>
        <p:blipFill>
          <a:blip r:embed="rId4"/>
          <a:stretch>
            <a:fillRect/>
          </a:stretch>
        </p:blipFill>
        <p:spPr>
          <a:xfrm>
            <a:off x="0" y="-21731"/>
            <a:ext cx="12192000" cy="796589"/>
          </a:xfrm>
          <a:prstGeom prst="rect">
            <a:avLst/>
          </a:prstGeom>
        </p:spPr>
      </p:pic>
      <p:sp>
        <p:nvSpPr>
          <p:cNvPr id="2" name="Titolo 1">
            <a:extLst>
              <a:ext uri="{FF2B5EF4-FFF2-40B4-BE49-F238E27FC236}">
                <a16:creationId xmlns:a16="http://schemas.microsoft.com/office/drawing/2014/main" id="{68C97241-FF58-0025-88B9-30B975EA7249}"/>
              </a:ext>
            </a:extLst>
          </p:cNvPr>
          <p:cNvSpPr txBox="1">
            <a:spLocks/>
          </p:cNvSpPr>
          <p:nvPr/>
        </p:nvSpPr>
        <p:spPr>
          <a:xfrm>
            <a:off x="721378" y="1645574"/>
            <a:ext cx="7543800" cy="50882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it-IT" sz="1500" b="1" i="1" dirty="0">
              <a:solidFill>
                <a:schemeClr val="accent1"/>
              </a:solidFill>
              <a:latin typeface="Trebuchet MS" panose="020B0703020202090204" pitchFamily="34" charset="0"/>
              <a:ea typeface="+mn-ea"/>
              <a:cs typeface="+mn-cs"/>
            </a:endParaRPr>
          </a:p>
        </p:txBody>
      </p:sp>
      <p:sp>
        <p:nvSpPr>
          <p:cNvPr id="6" name="Segnaposto numero diapositiva 3">
            <a:extLst>
              <a:ext uri="{FF2B5EF4-FFF2-40B4-BE49-F238E27FC236}">
                <a16:creationId xmlns:a16="http://schemas.microsoft.com/office/drawing/2014/main" id="{ACF42FF3-4E4F-AE3A-97C9-1D318C9B4F6E}"/>
              </a:ext>
            </a:extLst>
          </p:cNvPr>
          <p:cNvSpPr>
            <a:spLocks noGrp="1"/>
          </p:cNvSpPr>
          <p:nvPr>
            <p:ph type="sldNum" sz="quarter" idx="12"/>
          </p:nvPr>
        </p:nvSpPr>
        <p:spPr>
          <a:xfrm>
            <a:off x="6855799" y="5924483"/>
            <a:ext cx="803917" cy="947124"/>
          </a:xfrm>
        </p:spPr>
        <p:txBody>
          <a:bodyPr/>
          <a:lstStyle/>
          <a:p>
            <a:pPr defTabSz="685800"/>
            <a:fld id="{0EA79DE0-A299-4E84-AD13-19D233C340D2}" type="slidenum">
              <a:rPr lang="it-IT">
                <a:solidFill>
                  <a:srgbClr val="000000">
                    <a:tint val="75000"/>
                  </a:srgbClr>
                </a:solidFill>
              </a:rPr>
              <a:pPr defTabSz="685800"/>
              <a:t>15</a:t>
            </a:fld>
            <a:endParaRPr lang="it-IT">
              <a:solidFill>
                <a:srgbClr val="000000">
                  <a:tint val="75000"/>
                </a:srgbClr>
              </a:solidFill>
            </a:endParaRPr>
          </a:p>
        </p:txBody>
      </p:sp>
      <p:graphicFrame>
        <p:nvGraphicFramePr>
          <p:cNvPr id="9" name="Tabella 8">
            <a:extLst>
              <a:ext uri="{FF2B5EF4-FFF2-40B4-BE49-F238E27FC236}">
                <a16:creationId xmlns:a16="http://schemas.microsoft.com/office/drawing/2014/main" id="{169B307D-B0D3-BA47-58FF-BA77B5BC115D}"/>
              </a:ext>
            </a:extLst>
          </p:cNvPr>
          <p:cNvGraphicFramePr>
            <a:graphicFrameLocks noGrp="1"/>
          </p:cNvGraphicFramePr>
          <p:nvPr>
            <p:extLst>
              <p:ext uri="{D42A27DB-BD31-4B8C-83A1-F6EECF244321}">
                <p14:modId xmlns:p14="http://schemas.microsoft.com/office/powerpoint/2010/main" val="3790838592"/>
              </p:ext>
            </p:extLst>
          </p:nvPr>
        </p:nvGraphicFramePr>
        <p:xfrm>
          <a:off x="885216" y="2224294"/>
          <a:ext cx="8083686" cy="3747970"/>
        </p:xfrm>
        <a:graphic>
          <a:graphicData uri="http://schemas.openxmlformats.org/drawingml/2006/table">
            <a:tbl>
              <a:tblPr firstRow="1" firstCol="1" bandRow="1">
                <a:tableStyleId>{5C22544A-7EE6-4342-B048-85BDC9FD1C3A}</a:tableStyleId>
              </a:tblPr>
              <a:tblGrid>
                <a:gridCol w="2417993">
                  <a:extLst>
                    <a:ext uri="{9D8B030D-6E8A-4147-A177-3AD203B41FA5}">
                      <a16:colId xmlns:a16="http://schemas.microsoft.com/office/drawing/2014/main" val="4236461622"/>
                    </a:ext>
                  </a:extLst>
                </a:gridCol>
                <a:gridCol w="2809141">
                  <a:extLst>
                    <a:ext uri="{9D8B030D-6E8A-4147-A177-3AD203B41FA5}">
                      <a16:colId xmlns:a16="http://schemas.microsoft.com/office/drawing/2014/main" val="549534542"/>
                    </a:ext>
                  </a:extLst>
                </a:gridCol>
                <a:gridCol w="2856552">
                  <a:extLst>
                    <a:ext uri="{9D8B030D-6E8A-4147-A177-3AD203B41FA5}">
                      <a16:colId xmlns:a16="http://schemas.microsoft.com/office/drawing/2014/main" val="1164131962"/>
                    </a:ext>
                  </a:extLst>
                </a:gridCol>
              </a:tblGrid>
              <a:tr h="171727">
                <a:tc>
                  <a:txBody>
                    <a:bodyPr/>
                    <a:lstStyle/>
                    <a:p>
                      <a:pPr marR="90170" algn="just">
                        <a:lnSpc>
                          <a:spcPct val="150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Funzionalità</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tc>
                  <a:txBody>
                    <a:bodyPr/>
                    <a:lstStyle/>
                    <a:p>
                      <a:pPr marR="90170" algn="just">
                        <a:lnSpc>
                          <a:spcPct val="150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Benefici S.A.</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tc>
                  <a:txBody>
                    <a:bodyPr/>
                    <a:lstStyle/>
                    <a:p>
                      <a:pPr marR="90170" algn="just">
                        <a:lnSpc>
                          <a:spcPct val="150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Benefici O.E.</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extLst>
                  <a:ext uri="{0D108BD9-81ED-4DB2-BD59-A6C34878D82A}">
                    <a16:rowId xmlns:a16="http://schemas.microsoft.com/office/drawing/2014/main" val="3386873690"/>
                  </a:ext>
                </a:extLst>
              </a:tr>
              <a:tr h="491260">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Riuso dei documenti</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nchor="ctr"/>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Riduzione rischio di errori, riduzione necessità di approfondimenti istruttori o soccorso istruttorio</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Semplificazione oneri di partecipazione</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Riduzione rischio di errori</a:t>
                      </a:r>
                      <a:endParaRPr lang="it-IT" sz="900">
                        <a:effectLst/>
                        <a:latin typeface="Titillium" panose="00000500000000000000" pitchFamily="50" charset="0"/>
                        <a:ea typeface="Calibri" panose="020F0502020204030204" pitchFamily="34" charset="0"/>
                        <a:cs typeface="Titillium Web"/>
                      </a:endParaRPr>
                    </a:p>
                  </a:txBody>
                  <a:tcPr marL="48348" marR="48348" marT="0" marB="0"/>
                </a:tc>
                <a:extLst>
                  <a:ext uri="{0D108BD9-81ED-4DB2-BD59-A6C34878D82A}">
                    <a16:rowId xmlns:a16="http://schemas.microsoft.com/office/drawing/2014/main" val="3202254312"/>
                  </a:ext>
                </a:extLst>
              </a:tr>
              <a:tr h="491260">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Utilizzo verifiche già eseguite da altre S.A.</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nchor="ctr"/>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Riduzione dei tempi di aggiudicazione</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Riduzione rischio di errori</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Riduzione contenzioso</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Riduzione dei tempi di aggiudicazione</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Riduzione rischio di errori</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Riduzione contenzioso</a:t>
                      </a:r>
                      <a:endParaRPr lang="it-IT" sz="900">
                        <a:effectLst/>
                        <a:latin typeface="Titillium" panose="00000500000000000000" pitchFamily="50" charset="0"/>
                        <a:ea typeface="Calibri" panose="020F0502020204030204" pitchFamily="34" charset="0"/>
                        <a:cs typeface="Titillium Web"/>
                      </a:endParaRPr>
                    </a:p>
                  </a:txBody>
                  <a:tcPr marL="48348" marR="48348" marT="0" marB="0"/>
                </a:tc>
                <a:extLst>
                  <a:ext uri="{0D108BD9-81ED-4DB2-BD59-A6C34878D82A}">
                    <a16:rowId xmlns:a16="http://schemas.microsoft.com/office/drawing/2014/main" val="2282913529"/>
                  </a:ext>
                </a:extLst>
              </a:tr>
              <a:tr h="571639">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Accessibilità O.E. alla BDNCP</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nchor="ctr"/>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Semplificazioni procedurali</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Riduzione rischio di false dichiarazioni involontarie.</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Deflazione del contenzioso</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Riduzione rischio di false dichiarazioni involontarie.</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Deflazione del contenzioso</a:t>
                      </a:r>
                      <a:endParaRPr lang="it-IT" sz="900">
                        <a:effectLst/>
                        <a:latin typeface="Titillium" panose="00000500000000000000" pitchFamily="50" charset="0"/>
                        <a:ea typeface="Calibri" panose="020F0502020204030204" pitchFamily="34" charset="0"/>
                        <a:cs typeface="Titillium Web"/>
                      </a:endParaRPr>
                    </a:p>
                  </a:txBody>
                  <a:tcPr marL="48348" marR="48348" marT="0" marB="0"/>
                </a:tc>
                <a:extLst>
                  <a:ext uri="{0D108BD9-81ED-4DB2-BD59-A6C34878D82A}">
                    <a16:rowId xmlns:a16="http://schemas.microsoft.com/office/drawing/2014/main" val="1215119408"/>
                  </a:ext>
                </a:extLst>
              </a:tr>
              <a:tr h="491260">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Accessibilità SOA alla BDNCP</a:t>
                      </a:r>
                      <a:endParaRPr lang="it-IT" sz="900">
                        <a:effectLst/>
                        <a:latin typeface="Titillium" panose="00000500000000000000" pitchFamily="50" charset="0"/>
                        <a:ea typeface="Calibri" panose="020F0502020204030204" pitchFamily="34" charset="0"/>
                        <a:cs typeface="Titillium Web"/>
                      </a:endParaRPr>
                    </a:p>
                  </a:txBody>
                  <a:tcPr marL="48348" marR="48348" marT="0" marB="0" anchor="ctr"/>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Possibilità di riuso dei controlli svolti dalle SOA in sede di prima attestazione, rinnovo o verifiche intermedie</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Uniformità dei controlli </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Semplificazione delle procedure</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extLst>
                  <a:ext uri="{0D108BD9-81ED-4DB2-BD59-A6C34878D82A}">
                    <a16:rowId xmlns:a16="http://schemas.microsoft.com/office/drawing/2014/main" val="4018084334"/>
                  </a:ext>
                </a:extLst>
              </a:tr>
              <a:tr h="427495">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Interoperabilità delle banche dati </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nchor="ctr"/>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Disponibilità dati nativi digitali </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Riduzione rischio di errori</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Verifiche in tempo reale</a:t>
                      </a:r>
                    </a:p>
                  </a:txBody>
                  <a:tcPr marL="48348" marR="48348" marT="0" marB="0"/>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Semplificazione oneri di comunicazione</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Riduzione rischio di errori</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extLst>
                  <a:ext uri="{0D108BD9-81ED-4DB2-BD59-A6C34878D82A}">
                    <a16:rowId xmlns:a16="http://schemas.microsoft.com/office/drawing/2014/main" val="367864944"/>
                  </a:ext>
                </a:extLst>
              </a:tr>
              <a:tr h="282233">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Estensione a tutte le procedure di gara</a:t>
                      </a:r>
                      <a:endParaRPr lang="it-IT" sz="900">
                        <a:effectLst/>
                        <a:latin typeface="Titillium" panose="00000500000000000000" pitchFamily="50" charset="0"/>
                        <a:ea typeface="Calibri" panose="020F0502020204030204" pitchFamily="34" charset="0"/>
                        <a:cs typeface="Titillium Web"/>
                      </a:endParaRPr>
                    </a:p>
                  </a:txBody>
                  <a:tcPr marL="48348" marR="48348" marT="0" marB="0" anchor="ctr"/>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Estensione dei benefici a tutte le gare</a:t>
                      </a:r>
                      <a:endParaRPr lang="it-IT" sz="900">
                        <a:effectLst/>
                        <a:latin typeface="Titillium" panose="00000500000000000000" pitchFamily="50" charset="0"/>
                        <a:ea typeface="Calibri" panose="020F0502020204030204" pitchFamily="34" charset="0"/>
                        <a:cs typeface="Titillium Web"/>
                      </a:endParaRPr>
                    </a:p>
                  </a:txBody>
                  <a:tcPr marL="48348" marR="48348" marT="0" marB="0"/>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Semplificazione di tutte le procedure</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extLst>
                  <a:ext uri="{0D108BD9-81ED-4DB2-BD59-A6C34878D82A}">
                    <a16:rowId xmlns:a16="http://schemas.microsoft.com/office/drawing/2014/main" val="3091481607"/>
                  </a:ext>
                </a:extLst>
              </a:tr>
              <a:tr h="282056">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a:effectLst/>
                        </a:rPr>
                        <a:t>Estensione alla fase di esecuzione</a:t>
                      </a:r>
                      <a:endParaRPr lang="it-IT" sz="900">
                        <a:effectLst/>
                        <a:latin typeface="Titillium" panose="00000500000000000000" pitchFamily="50" charset="0"/>
                        <a:ea typeface="Calibri" panose="020F0502020204030204" pitchFamily="34" charset="0"/>
                        <a:cs typeface="Titillium Web"/>
                      </a:endParaRPr>
                    </a:p>
                  </a:txBody>
                  <a:tcPr marL="48348" marR="48348" marT="0" marB="0" anchor="ctr"/>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Semplificazione delle procedure di verifica</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Semplificazione della dimostrazione dei requisiti</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extLst>
                  <a:ext uri="{0D108BD9-81ED-4DB2-BD59-A6C34878D82A}">
                    <a16:rowId xmlns:a16="http://schemas.microsoft.com/office/drawing/2014/main" val="93752012"/>
                  </a:ext>
                </a:extLst>
              </a:tr>
              <a:tr h="491260">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Estensione delle verifiche al subappaltatore</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nchor="ctr"/>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Semplificazione delle procedure di verifica dei requisiti del subappaltatore</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tc>
                  <a:txBody>
                    <a:bodyPr/>
                    <a:lstStyle/>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Semplificazione della dimostrazione dei requisiti da parte del subappaltatore</a:t>
                      </a:r>
                    </a:p>
                    <a:p>
                      <a:pPr marR="90170" algn="just">
                        <a:lnSpc>
                          <a:spcPct val="114000"/>
                        </a:lnSpc>
                        <a:spcAft>
                          <a:spcPts val="0"/>
                        </a:spcAft>
                        <a:tabLst>
                          <a:tab pos="180340" algn="l"/>
                          <a:tab pos="449580" algn="l"/>
                          <a:tab pos="540385" algn="l"/>
                          <a:tab pos="900430" algn="l"/>
                          <a:tab pos="1348740" algn="l"/>
                          <a:tab pos="2247900" algn="l"/>
                          <a:tab pos="2697480" algn="l"/>
                          <a:tab pos="3147060" algn="l"/>
                          <a:tab pos="3596640" algn="l"/>
                          <a:tab pos="3978275" algn="l"/>
                          <a:tab pos="6570980" algn="r"/>
                        </a:tabLst>
                      </a:pPr>
                      <a:r>
                        <a:rPr lang="it-IT" sz="900" dirty="0">
                          <a:effectLst/>
                        </a:rPr>
                        <a:t>Maggiori tutele dei lavoratori.</a:t>
                      </a:r>
                      <a:endParaRPr lang="it-IT" sz="900" dirty="0">
                        <a:effectLst/>
                        <a:latin typeface="Titillium" panose="00000500000000000000" pitchFamily="50" charset="0"/>
                        <a:ea typeface="Calibri" panose="020F0502020204030204" pitchFamily="34" charset="0"/>
                        <a:cs typeface="Titillium Web"/>
                      </a:endParaRPr>
                    </a:p>
                  </a:txBody>
                  <a:tcPr marL="48348" marR="48348" marT="0" marB="0"/>
                </a:tc>
                <a:extLst>
                  <a:ext uri="{0D108BD9-81ED-4DB2-BD59-A6C34878D82A}">
                    <a16:rowId xmlns:a16="http://schemas.microsoft.com/office/drawing/2014/main" val="442632826"/>
                  </a:ext>
                </a:extLst>
              </a:tr>
            </a:tbl>
          </a:graphicData>
        </a:graphic>
      </p:graphicFrame>
    </p:spTree>
    <p:extLst>
      <p:ext uri="{BB962C8B-B14F-4D97-AF65-F5344CB8AC3E}">
        <p14:creationId xmlns:p14="http://schemas.microsoft.com/office/powerpoint/2010/main" val="3217370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50557-266D-D8C1-B094-CC30C1CDAE62}"/>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C8057AB7-515E-6BBC-8587-528FF1C95BDB}"/>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263 (art. 27 del Codice) – Pubblicità degli atti</a:t>
            </a:r>
          </a:p>
          <a:p>
            <a:pPr algn="just" eaLnBrk="1" hangingPunct="1">
              <a:buNone/>
              <a:defRPr/>
            </a:pPr>
            <a:endParaRPr lang="it-IT" altLang="it-IT" sz="1400" dirty="0">
              <a:solidFill>
                <a:srgbClr val="0070C0"/>
              </a:solidFill>
              <a:latin typeface="Titillium Web" panose="00000500000000000000" pitchFamily="2" charset="0"/>
              <a:cs typeface="Arial"/>
            </a:endParaRPr>
          </a:p>
          <a:p>
            <a:pPr algn="just" eaLnBrk="1" hangingPunct="1">
              <a:buNone/>
              <a:defRPr/>
            </a:pPr>
            <a:r>
              <a:rPr lang="it-IT" altLang="it-IT" sz="1400" dirty="0">
                <a:solidFill>
                  <a:srgbClr val="0070C0"/>
                </a:solidFill>
                <a:latin typeface="Titillium Web" panose="00000500000000000000" pitchFamily="2" charset="0"/>
                <a:cs typeface="Arial"/>
              </a:rPr>
              <a:t>«1. La pubblicità degli atti è garantita dalla Banca dati nazionale dei contratti pubblici, mediante la trasmissione dei dati all’Ufficio delle pubblicazioni dell’Unione europea e la loro pubblicazione ai sensi degli articoli 84 e 85, secondo quanto definito dal provvedimento di cui al comma 4 del presente articolo.</a:t>
            </a:r>
          </a:p>
          <a:p>
            <a:pPr algn="just" eaLnBrk="1" hangingPunct="1">
              <a:buNone/>
              <a:defRPr/>
            </a:pPr>
            <a:r>
              <a:rPr lang="it-IT" altLang="it-IT" sz="1400" dirty="0">
                <a:solidFill>
                  <a:srgbClr val="0070C0"/>
                </a:solidFill>
                <a:latin typeface="Titillium Web" panose="00000500000000000000" pitchFamily="2" charset="0"/>
                <a:cs typeface="Arial"/>
              </a:rPr>
              <a:t>2. Gli effetti giuridici degli atti oggetto di pubblicazione ai sensi del comma 1 decorrono dalla data di pubblicazione nella Banca dati nazionale dei contratti pubblici.</a:t>
            </a:r>
          </a:p>
          <a:p>
            <a:pPr algn="just" eaLnBrk="1" hangingPunct="1">
              <a:buNone/>
              <a:defRPr/>
            </a:pPr>
            <a:r>
              <a:rPr lang="it-IT" altLang="it-IT" sz="1400" dirty="0">
                <a:solidFill>
                  <a:srgbClr val="0070C0"/>
                </a:solidFill>
                <a:latin typeface="Titillium Web" panose="00000500000000000000" pitchFamily="2" charset="0"/>
                <a:cs typeface="Arial"/>
              </a:rPr>
              <a:t>3. La documentazione di gara è resa costantemente disponibile attraverso le piattaforme digitali di cui all’articolo 25 e attraverso i siti istituzionali delle stazioni appaltanti e degli enti concedenti. Essa è costantemente accessibile attraverso il collegamento con la Banca dati nazionale dei contratti pubblici.» (art. 27 del Codice)</a:t>
            </a:r>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4B603B78-39AB-42CC-8EB6-207116F8ACB5}"/>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44CC2FFA-34F8-7AC5-7B7C-B6ADF7BFB55A}"/>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592ECBD6-F527-3417-0F13-D577FF1FA079}"/>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263</a:t>
            </a:r>
          </a:p>
        </p:txBody>
      </p:sp>
      <p:pic>
        <p:nvPicPr>
          <p:cNvPr id="7" name="Immagine 6">
            <a:extLst>
              <a:ext uri="{FF2B5EF4-FFF2-40B4-BE49-F238E27FC236}">
                <a16:creationId xmlns:a16="http://schemas.microsoft.com/office/drawing/2014/main" id="{F6417B0A-2636-38C5-4CE8-0F04D096F84B}"/>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3412755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88712-F314-B3E2-586B-B47B02BEA5F5}"/>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A01B890D-E368-EAAA-9BE4-6885CDA2F91D}"/>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263 (art. 27 del Codice) – Pubblicità degli atti</a:t>
            </a:r>
          </a:p>
          <a:p>
            <a:pPr algn="just" eaLnBrk="1" hangingPunct="1">
              <a:buNone/>
              <a:defRPr/>
            </a:pPr>
            <a:r>
              <a:rPr lang="it-IT" altLang="it-IT" sz="1400" dirty="0">
                <a:solidFill>
                  <a:srgbClr val="0070C0"/>
                </a:solidFill>
                <a:latin typeface="Titillium Web" panose="00000500000000000000" pitchFamily="2" charset="0"/>
                <a:cs typeface="Arial"/>
              </a:rPr>
              <a:t>In ottemperanza a quanto disposto dall’art. 27, comma 4, del Codice, l’ANAC ha adottato la Delibera n. 263, d’intesa con il MIT, per disciplinare i tempi e le modalità di attuazione delle disposizioni in materia di pubblicità legale.</a:t>
            </a:r>
          </a:p>
          <a:p>
            <a:pPr algn="just" eaLnBrk="1" hangingPunct="1">
              <a:buNone/>
              <a:defRPr/>
            </a:pPr>
            <a:r>
              <a:rPr lang="it-IT" altLang="it-IT" sz="1400" dirty="0">
                <a:solidFill>
                  <a:srgbClr val="0070C0"/>
                </a:solidFill>
                <a:latin typeface="Titillium Web" panose="00000500000000000000" pitchFamily="2" charset="0"/>
                <a:cs typeface="Arial"/>
              </a:rPr>
              <a:t>Per la pubblicità sopra-soglia e per quella relativa alle procedure sotto-soglia di interesse transfrontaliero certo, «Le stazioni appaltanti e gli enti concedenti soddisfano gli obblighi di pubblicità a livello europeo dei bandi e degli avvisi relativi ad affidamenti di importo pari o superiore alla soglia di rilevanza europea con la trasmissione alla BDNCP degli atti redatti secondo i modelli di formulari approvati con Regolamento di esecuzione UE 2019/1780 della Commissione, come modificato dal Regolamento di esecuzione UE 2022/2023 della Commissione.» (art. 3.1 Delibera 263). Le modalità di trasmissione sono disciplinate dalla Delibera ANAC n. 261.</a:t>
            </a:r>
          </a:p>
          <a:p>
            <a:pPr algn="just" eaLnBrk="1" hangingPunct="1">
              <a:buNone/>
              <a:defRPr/>
            </a:pPr>
            <a:r>
              <a:rPr lang="it-IT" altLang="it-IT" sz="1400" dirty="0">
                <a:solidFill>
                  <a:srgbClr val="0070C0"/>
                </a:solidFill>
                <a:latin typeface="Titillium Web" panose="00000500000000000000" pitchFamily="2" charset="0"/>
                <a:cs typeface="Arial"/>
              </a:rPr>
              <a:t>«La BDNCP prende in carico le richieste di pubblicazione pervenute entro le ore 18.00, e trasmette gli atti all’Ufficio delle pubblicazioni dell’Unione Europea per la pubblicazione nella GUUE, sul sito TED, il giorno stesso della data di presa in carico.» (art. 3.3 Delibera 263).</a:t>
            </a:r>
          </a:p>
          <a:p>
            <a:pPr algn="just" eaLnBrk="1" hangingPunct="1">
              <a:buNone/>
              <a:defRPr/>
            </a:pPr>
            <a:r>
              <a:rPr lang="it-IT" altLang="it-IT" sz="1400" dirty="0">
                <a:solidFill>
                  <a:srgbClr val="0070C0"/>
                </a:solidFill>
                <a:latin typeface="Titillium Web" panose="00000500000000000000" pitchFamily="2" charset="0"/>
                <a:cs typeface="Arial"/>
              </a:rPr>
              <a:t>La necessità di un vincolo orario deriva da ragioni di certezza circa i tempi degli invii.</a:t>
            </a:r>
          </a:p>
          <a:p>
            <a:pPr algn="just" eaLnBrk="1" hangingPunct="1">
              <a:buNone/>
              <a:defRPr/>
            </a:pPr>
            <a:r>
              <a:rPr lang="it-IT" altLang="it-IT" sz="1400" dirty="0">
                <a:solidFill>
                  <a:srgbClr val="0070C0"/>
                </a:solidFill>
                <a:latin typeface="Titillium Web" panose="00000500000000000000" pitchFamily="2" charset="0"/>
                <a:cs typeface="Arial"/>
              </a:rPr>
              <a:t>«La pubblicità a livello nazionale degli atti di cui al comma 1 è garantita dalla BDNCP che li pubblica nella piattaforma per la pubblicità legale degli atti nel rispetto dei termini di cui all’articolo 85 del codice, con l’indicazione della data di trasmissione all’Ufficio delle pubblicazioni dell’Unione Europea e di pubblicazione in BDNCP.»</a:t>
            </a:r>
          </a:p>
          <a:p>
            <a:pPr algn="just" eaLnBrk="1" hangingPunct="1">
              <a:buNone/>
              <a:defRPr/>
            </a:pPr>
            <a:endParaRPr lang="it-IT" altLang="it-IT" sz="1400" dirty="0">
              <a:solidFill>
                <a:srgbClr val="0070C0"/>
              </a:solidFill>
              <a:latin typeface="Titillium Web" panose="00000500000000000000" pitchFamily="2" charset="0"/>
              <a:cs typeface="Arial"/>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C5FCA514-990F-A10C-1260-1B030949E8B1}"/>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4C086DDC-6791-B8F6-0BC1-24AD4F0F61B9}"/>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C786CD2A-C857-7F77-492A-0D096F7DF154}"/>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263</a:t>
            </a:r>
          </a:p>
        </p:txBody>
      </p:sp>
      <p:pic>
        <p:nvPicPr>
          <p:cNvPr id="7" name="Immagine 6">
            <a:extLst>
              <a:ext uri="{FF2B5EF4-FFF2-40B4-BE49-F238E27FC236}">
                <a16:creationId xmlns:a16="http://schemas.microsoft.com/office/drawing/2014/main" id="{475FD61D-4790-BF5C-FB0D-5FAE94B6B106}"/>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35005531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BC502-559C-98B1-D2CE-C1DB2D6A152F}"/>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17A6FFF7-1DC1-433C-612F-7E384004681F}"/>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263 (art. 27 del Codice) – Pubblicità degli atti</a:t>
            </a:r>
          </a:p>
          <a:p>
            <a:pPr algn="just" eaLnBrk="1" hangingPunct="1">
              <a:buNone/>
              <a:defRPr/>
            </a:pPr>
            <a:r>
              <a:rPr lang="it-IT" altLang="it-IT" sz="1400" dirty="0">
                <a:solidFill>
                  <a:srgbClr val="0070C0"/>
                </a:solidFill>
                <a:latin typeface="Titillium Web" panose="00000500000000000000" pitchFamily="2" charset="0"/>
                <a:cs typeface="Arial"/>
              </a:rPr>
              <a:t>I dati oggetto di pubblicazione, relativi al ciclo di vita dei contratti pubblici, sono indicati nell’Allegato n. 1 alla delibera 263. I dati possono essere classificati come:</a:t>
            </a:r>
          </a:p>
          <a:p>
            <a:pPr marL="285750" indent="-285750" algn="just" eaLnBrk="1" hangingPunct="1">
              <a:buFont typeface="Wingdings" panose="05000000000000000000" pitchFamily="2" charset="2"/>
              <a:buChar char="Ø"/>
              <a:defRPr/>
            </a:pPr>
            <a:r>
              <a:rPr lang="it-IT" altLang="it-IT" sz="1400" dirty="0">
                <a:solidFill>
                  <a:srgbClr val="0070C0"/>
                </a:solidFill>
                <a:latin typeface="Titillium Web" panose="00000500000000000000" pitchFamily="2" charset="0"/>
                <a:cs typeface="Arial"/>
              </a:rPr>
              <a:t>bandi e avvisi indittivi di procedure di affidamento (pubblicati almeno fino alla scadenza e comunque non meno di trenta giorni);</a:t>
            </a:r>
          </a:p>
          <a:p>
            <a:pPr marL="285750" indent="-285750" algn="just" eaLnBrk="1" hangingPunct="1">
              <a:buFont typeface="Wingdings" panose="05000000000000000000" pitchFamily="2" charset="2"/>
              <a:buChar char="Ø"/>
              <a:defRPr/>
            </a:pPr>
            <a:r>
              <a:rPr lang="it-IT" altLang="it-IT" sz="1400" dirty="0">
                <a:solidFill>
                  <a:srgbClr val="0070C0"/>
                </a:solidFill>
                <a:latin typeface="Titillium Web" panose="00000500000000000000" pitchFamily="2" charset="0"/>
                <a:cs typeface="Arial"/>
              </a:rPr>
              <a:t>avvisi di indizione di gara che istituiscono un sistema dinamico di acquisizione (pubblicati per tutta la dura del sistema);</a:t>
            </a:r>
          </a:p>
          <a:p>
            <a:pPr marL="285750" indent="-285750" algn="just" eaLnBrk="1" hangingPunct="1">
              <a:buFont typeface="Wingdings" panose="05000000000000000000" pitchFamily="2" charset="2"/>
              <a:buChar char="Ø"/>
              <a:defRPr/>
            </a:pPr>
            <a:r>
              <a:rPr lang="it-IT" altLang="it-IT" sz="1400" dirty="0">
                <a:solidFill>
                  <a:srgbClr val="0070C0"/>
                </a:solidFill>
                <a:latin typeface="Titillium Web" panose="00000500000000000000" pitchFamily="2" charset="0"/>
                <a:cs typeface="Arial"/>
              </a:rPr>
              <a:t>avvisi di </a:t>
            </a:r>
            <a:r>
              <a:rPr lang="it-IT" altLang="it-IT" sz="1400" dirty="0" err="1">
                <a:solidFill>
                  <a:srgbClr val="0070C0"/>
                </a:solidFill>
                <a:latin typeface="Titillium Web" panose="00000500000000000000" pitchFamily="2" charset="0"/>
                <a:cs typeface="Arial"/>
              </a:rPr>
              <a:t>pre</a:t>
            </a:r>
            <a:r>
              <a:rPr lang="it-IT" altLang="it-IT" sz="1400" dirty="0">
                <a:solidFill>
                  <a:srgbClr val="0070C0"/>
                </a:solidFill>
                <a:latin typeface="Titillium Web" panose="00000500000000000000" pitchFamily="2" charset="0"/>
                <a:cs typeface="Arial"/>
              </a:rPr>
              <a:t>-informazione e di avvisi periodici indicativi (pubblicati fino alla scadenza del periodo di validità indicato inizialmente o fino alla ricezione di un avviso di aggiudicazione indicante che non saranno affidati ulteriori contratti nel periodo coperto dall'indizione di gara);</a:t>
            </a:r>
          </a:p>
          <a:p>
            <a:pPr marL="285750" indent="-285750" algn="just" eaLnBrk="1" hangingPunct="1">
              <a:buFont typeface="Wingdings" panose="05000000000000000000" pitchFamily="2" charset="2"/>
              <a:buChar char="Ø"/>
              <a:defRPr/>
            </a:pPr>
            <a:r>
              <a:rPr lang="it-IT" altLang="it-IT" sz="1400" dirty="0">
                <a:solidFill>
                  <a:srgbClr val="0070C0"/>
                </a:solidFill>
                <a:latin typeface="Titillium Web" panose="00000500000000000000" pitchFamily="2" charset="0"/>
                <a:cs typeface="Arial"/>
              </a:rPr>
              <a:t>avvisi relativi ai contratti aggiudicati (pubblicati per almeno 30 giorni);</a:t>
            </a:r>
          </a:p>
          <a:p>
            <a:pPr marL="285750" indent="-285750" algn="just" eaLnBrk="1" hangingPunct="1">
              <a:buFont typeface="Wingdings" panose="05000000000000000000" pitchFamily="2" charset="2"/>
              <a:buChar char="Ø"/>
              <a:defRPr/>
            </a:pPr>
            <a:r>
              <a:rPr lang="it-IT" altLang="it-IT" sz="1400" dirty="0">
                <a:solidFill>
                  <a:srgbClr val="0070C0"/>
                </a:solidFill>
                <a:latin typeface="Titillium Web" panose="00000500000000000000" pitchFamily="2" charset="0"/>
                <a:cs typeface="Arial"/>
              </a:rPr>
              <a:t>avvisi di intervenuta modifica del contratto (pubblicati per almeno 30 giorni).</a:t>
            </a: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699A3678-04A1-D475-A4C5-ECF6093F374B}"/>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63E07625-33A6-0527-51DF-E2DDA7624C9D}"/>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899CA83F-336F-4287-B4A1-E5C84C22A07D}"/>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263</a:t>
            </a:r>
          </a:p>
        </p:txBody>
      </p:sp>
      <p:pic>
        <p:nvPicPr>
          <p:cNvPr id="7" name="Immagine 6">
            <a:extLst>
              <a:ext uri="{FF2B5EF4-FFF2-40B4-BE49-F238E27FC236}">
                <a16:creationId xmlns:a16="http://schemas.microsoft.com/office/drawing/2014/main" id="{79BE02DE-B856-D8C0-5A05-503D10048A70}"/>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1370245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97623-B642-8E0B-305D-DE678A31BC76}"/>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AFBB351F-17E4-7951-2C58-A3F48D8704F6}"/>
              </a:ext>
            </a:extLst>
          </p:cNvPr>
          <p:cNvSpPr>
            <a:spLocks noGrp="1"/>
          </p:cNvSpPr>
          <p:nvPr>
            <p:ph type="subTitle" idx="1"/>
          </p:nvPr>
        </p:nvSpPr>
        <p:spPr>
          <a:xfrm>
            <a:off x="573315" y="2335268"/>
            <a:ext cx="6051222"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263 (art. 27 del Codice) – Pubblicità degli atti</a:t>
            </a:r>
          </a:p>
          <a:p>
            <a:pPr marL="0" algn="l" rtl="0" eaLnBrk="1" fontAlgn="ctr" latinLnBrk="0" hangingPunct="1">
              <a:buNone/>
            </a:pPr>
            <a:r>
              <a:rPr lang="it-IT" sz="1400" dirty="0">
                <a:solidFill>
                  <a:srgbClr val="0070C0"/>
                </a:solidFill>
                <a:latin typeface="Titillium Web" panose="00000500000000000000" pitchFamily="2" charset="0"/>
                <a:cs typeface="Arial"/>
              </a:rPr>
              <a:t>Avvisi di </a:t>
            </a:r>
            <a:r>
              <a:rPr lang="it-IT" sz="1400" dirty="0" err="1">
                <a:solidFill>
                  <a:srgbClr val="0070C0"/>
                </a:solidFill>
                <a:latin typeface="Titillium Web" panose="00000500000000000000" pitchFamily="2" charset="0"/>
                <a:cs typeface="Arial"/>
              </a:rPr>
              <a:t>pre</a:t>
            </a:r>
            <a:r>
              <a:rPr lang="it-IT" sz="1400" dirty="0">
                <a:solidFill>
                  <a:srgbClr val="0070C0"/>
                </a:solidFill>
                <a:latin typeface="Titillium Web" panose="00000500000000000000" pitchFamily="2" charset="0"/>
                <a:cs typeface="Arial"/>
              </a:rPr>
              <a:t>-informazione informativi</a:t>
            </a:r>
          </a:p>
          <a:p>
            <a:pPr marL="0" algn="l" rtl="0" eaLnBrk="1" fontAlgn="ctr" latinLnBrk="0" hangingPunct="1">
              <a:buNone/>
            </a:pPr>
            <a:r>
              <a:rPr lang="it-IT" sz="1400" dirty="0">
                <a:solidFill>
                  <a:srgbClr val="0070C0"/>
                </a:solidFill>
                <a:latin typeface="Titillium Web" panose="00000500000000000000" pitchFamily="2" charset="0"/>
                <a:cs typeface="Arial"/>
              </a:rPr>
              <a:t>Elenchi operatori economici</a:t>
            </a:r>
          </a:p>
          <a:p>
            <a:pPr marL="0" algn="l" rtl="0" eaLnBrk="1" fontAlgn="ctr" latinLnBrk="0" hangingPunct="1">
              <a:buNone/>
            </a:pPr>
            <a:r>
              <a:rPr lang="it-IT" sz="1400" dirty="0">
                <a:solidFill>
                  <a:srgbClr val="0070C0"/>
                </a:solidFill>
                <a:latin typeface="Titillium Web" panose="00000500000000000000" pitchFamily="2" charset="0"/>
                <a:cs typeface="Arial"/>
              </a:rPr>
              <a:t>Avvisi di </a:t>
            </a:r>
            <a:r>
              <a:rPr lang="it-IT" sz="1400" dirty="0" err="1">
                <a:solidFill>
                  <a:srgbClr val="0070C0"/>
                </a:solidFill>
                <a:latin typeface="Titillium Web" panose="00000500000000000000" pitchFamily="2" charset="0"/>
                <a:cs typeface="Arial"/>
              </a:rPr>
              <a:t>pre</a:t>
            </a:r>
            <a:r>
              <a:rPr lang="it-IT" sz="1400" dirty="0">
                <a:solidFill>
                  <a:srgbClr val="0070C0"/>
                </a:solidFill>
                <a:latin typeface="Titillium Web" panose="00000500000000000000" pitchFamily="2" charset="0"/>
                <a:cs typeface="Arial"/>
              </a:rPr>
              <a:t>-informazione indittivi</a:t>
            </a:r>
          </a:p>
          <a:p>
            <a:pPr marL="0" algn="l" rtl="0" eaLnBrk="1" fontAlgn="ctr" latinLnBrk="0" hangingPunct="1">
              <a:buNone/>
            </a:pPr>
            <a:r>
              <a:rPr lang="it-IT" sz="1400" dirty="0">
                <a:solidFill>
                  <a:srgbClr val="0070C0"/>
                </a:solidFill>
                <a:latin typeface="Titillium Web" panose="00000500000000000000" pitchFamily="2" charset="0"/>
                <a:cs typeface="Arial"/>
              </a:rPr>
              <a:t>Risultati</a:t>
            </a:r>
          </a:p>
          <a:p>
            <a:pPr marL="0" algn="l" rtl="0" eaLnBrk="1" fontAlgn="ctr" latinLnBrk="0" hangingPunct="1">
              <a:buNone/>
            </a:pPr>
            <a:r>
              <a:rPr lang="it-IT" sz="1400" dirty="0">
                <a:solidFill>
                  <a:srgbClr val="0070C0"/>
                </a:solidFill>
                <a:latin typeface="Titillium Web" panose="00000500000000000000" pitchFamily="2" charset="0"/>
                <a:cs typeface="Arial"/>
              </a:rPr>
              <a:t>Sistemi di qualificazione</a:t>
            </a:r>
          </a:p>
          <a:p>
            <a:pPr marL="0" algn="l" rtl="0" eaLnBrk="1" fontAlgn="ctr" latinLnBrk="0" hangingPunct="1"/>
            <a:r>
              <a:rPr lang="it-IT" sz="1400" dirty="0">
                <a:solidFill>
                  <a:srgbClr val="0070C0"/>
                </a:solidFill>
                <a:latin typeface="Titillium Web" panose="00000500000000000000" pitchFamily="2" charset="0"/>
                <a:cs typeface="Arial"/>
              </a:rPr>
              <a:t>Modifiche contrattuali</a:t>
            </a: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D87B2DD6-2CDD-43A1-AE36-534EE994D178}"/>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CEFBC19C-D5E5-07D7-BD40-4636013F1E5B}"/>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16F0D9B7-E020-F9E4-1A10-1D0CF08244EF}"/>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263</a:t>
            </a:r>
          </a:p>
        </p:txBody>
      </p:sp>
      <p:pic>
        <p:nvPicPr>
          <p:cNvPr id="7" name="Immagine 6">
            <a:extLst>
              <a:ext uri="{FF2B5EF4-FFF2-40B4-BE49-F238E27FC236}">
                <a16:creationId xmlns:a16="http://schemas.microsoft.com/office/drawing/2014/main" id="{7A97FD93-F18C-E06A-468E-608D8980C6A7}"/>
              </a:ext>
            </a:extLst>
          </p:cNvPr>
          <p:cNvPicPr>
            <a:picLocks noChangeAspect="1"/>
          </p:cNvPicPr>
          <p:nvPr/>
        </p:nvPicPr>
        <p:blipFill>
          <a:blip r:embed="rId4"/>
          <a:stretch>
            <a:fillRect/>
          </a:stretch>
        </p:blipFill>
        <p:spPr>
          <a:xfrm>
            <a:off x="0" y="-21731"/>
            <a:ext cx="12192000" cy="796589"/>
          </a:xfrm>
          <a:prstGeom prst="rect">
            <a:avLst/>
          </a:prstGeom>
        </p:spPr>
      </p:pic>
      <p:sp>
        <p:nvSpPr>
          <p:cNvPr id="2" name="CasellaDiTesto 1">
            <a:extLst>
              <a:ext uri="{FF2B5EF4-FFF2-40B4-BE49-F238E27FC236}">
                <a16:creationId xmlns:a16="http://schemas.microsoft.com/office/drawing/2014/main" id="{EEE79EAF-5C75-1D55-56AF-A85908DD293C}"/>
              </a:ext>
            </a:extLst>
          </p:cNvPr>
          <p:cNvSpPr txBox="1"/>
          <p:nvPr/>
        </p:nvSpPr>
        <p:spPr>
          <a:xfrm flipH="1">
            <a:off x="4406535" y="2700055"/>
            <a:ext cx="4182987" cy="1902316"/>
          </a:xfrm>
          <a:prstGeom prst="rect">
            <a:avLst/>
          </a:prstGeom>
          <a:noFill/>
        </p:spPr>
        <p:txBody>
          <a:bodyPr wrap="square" rtlCol="0">
            <a:spAutoFit/>
          </a:bodyPr>
          <a:lstStyle/>
          <a:p>
            <a:pPr marL="0" algn="l" rtl="0" eaLnBrk="1" fontAlgn="ctr" latinLnBrk="0" hangingPunct="1">
              <a:lnSpc>
                <a:spcPct val="90000"/>
              </a:lnSpc>
              <a:spcBef>
                <a:spcPts val="1000"/>
              </a:spcBef>
              <a:buNone/>
            </a:pPr>
            <a:r>
              <a:rPr lang="it-IT" sz="1400" dirty="0">
                <a:solidFill>
                  <a:srgbClr val="0070C0"/>
                </a:solidFill>
                <a:latin typeface="Titillium Web" panose="00000500000000000000" pitchFamily="2" charset="0"/>
                <a:cs typeface="Arial"/>
              </a:rPr>
              <a:t>Affidamenti diretti sotto soglia</a:t>
            </a:r>
          </a:p>
          <a:p>
            <a:pPr marL="0" algn="l" rtl="0" eaLnBrk="1" fontAlgn="ctr" latinLnBrk="0" hangingPunct="1">
              <a:lnSpc>
                <a:spcPct val="90000"/>
              </a:lnSpc>
              <a:spcBef>
                <a:spcPts val="1000"/>
              </a:spcBef>
              <a:buNone/>
            </a:pPr>
            <a:r>
              <a:rPr lang="it-IT" sz="1400" dirty="0">
                <a:solidFill>
                  <a:srgbClr val="0070C0"/>
                </a:solidFill>
                <a:latin typeface="Titillium Web" panose="00000500000000000000" pitchFamily="2" charset="0"/>
                <a:cs typeface="Arial"/>
              </a:rPr>
              <a:t>Bandi</a:t>
            </a:r>
          </a:p>
          <a:p>
            <a:pPr marL="0" algn="l" rtl="0" eaLnBrk="1" fontAlgn="ctr" latinLnBrk="0" hangingPunct="1">
              <a:lnSpc>
                <a:spcPct val="90000"/>
              </a:lnSpc>
              <a:spcBef>
                <a:spcPts val="1000"/>
              </a:spcBef>
              <a:buNone/>
            </a:pPr>
            <a:r>
              <a:rPr lang="it-IT" sz="1400" dirty="0">
                <a:solidFill>
                  <a:srgbClr val="0070C0"/>
                </a:solidFill>
                <a:latin typeface="Titillium Web" panose="00000500000000000000" pitchFamily="2" charset="0"/>
                <a:cs typeface="Arial"/>
              </a:rPr>
              <a:t>Affidamenti in house</a:t>
            </a:r>
          </a:p>
          <a:p>
            <a:pPr marL="0" algn="l" rtl="0" eaLnBrk="1" fontAlgn="ctr" latinLnBrk="0" hangingPunct="1">
              <a:lnSpc>
                <a:spcPct val="90000"/>
              </a:lnSpc>
              <a:spcBef>
                <a:spcPts val="1000"/>
              </a:spcBef>
              <a:buNone/>
            </a:pPr>
            <a:r>
              <a:rPr lang="it-IT" sz="1400" dirty="0">
                <a:solidFill>
                  <a:srgbClr val="0070C0"/>
                </a:solidFill>
                <a:latin typeface="Titillium Web" panose="00000500000000000000" pitchFamily="2" charset="0"/>
                <a:cs typeface="Arial"/>
              </a:rPr>
              <a:t>Indagini di mercato pari o sopra soglia</a:t>
            </a:r>
          </a:p>
          <a:p>
            <a:pPr marL="0" algn="l" rtl="0" eaLnBrk="1" fontAlgn="ctr" latinLnBrk="0" hangingPunct="1">
              <a:lnSpc>
                <a:spcPct val="90000"/>
              </a:lnSpc>
              <a:spcBef>
                <a:spcPts val="1000"/>
              </a:spcBef>
              <a:buNone/>
            </a:pPr>
            <a:r>
              <a:rPr lang="it-IT" sz="1400" dirty="0">
                <a:solidFill>
                  <a:srgbClr val="0070C0"/>
                </a:solidFill>
                <a:latin typeface="Titillium Web" panose="00000500000000000000" pitchFamily="2" charset="0"/>
                <a:cs typeface="Arial"/>
              </a:rPr>
              <a:t>Preavvisi di aggiudicazione diretta</a:t>
            </a:r>
          </a:p>
          <a:p>
            <a:pPr marL="0" algn="l" rtl="0" eaLnBrk="1" fontAlgn="ctr" latinLnBrk="0" hangingPunct="1">
              <a:lnSpc>
                <a:spcPct val="90000"/>
              </a:lnSpc>
              <a:spcBef>
                <a:spcPts val="1000"/>
              </a:spcBef>
              <a:buNone/>
            </a:pPr>
            <a:r>
              <a:rPr lang="it-IT" sz="1400" dirty="0">
                <a:solidFill>
                  <a:srgbClr val="0070C0"/>
                </a:solidFill>
                <a:latin typeface="Titillium Web" panose="00000500000000000000" pitchFamily="2" charset="0"/>
                <a:cs typeface="Arial"/>
              </a:rPr>
              <a:t>Indagini di mercato sotto soglia</a:t>
            </a:r>
          </a:p>
        </p:txBody>
      </p:sp>
    </p:spTree>
    <p:extLst>
      <p:ext uri="{BB962C8B-B14F-4D97-AF65-F5344CB8AC3E}">
        <p14:creationId xmlns:p14="http://schemas.microsoft.com/office/powerpoint/2010/main" val="405545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F449D-1DA0-0815-AF89-473BCB70063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B255345-26A4-F726-6E92-FF04773DBCBB}"/>
              </a:ext>
            </a:extLst>
          </p:cNvPr>
          <p:cNvSpPr>
            <a:spLocks noGrp="1"/>
          </p:cNvSpPr>
          <p:nvPr>
            <p:ph type="ctrTitle"/>
          </p:nvPr>
        </p:nvSpPr>
        <p:spPr>
          <a:xfrm>
            <a:off x="299883" y="940877"/>
            <a:ext cx="4572000" cy="1290638"/>
          </a:xfrm>
        </p:spPr>
        <p:txBody>
          <a:bodyPr>
            <a:normAutofit/>
          </a:bodyPr>
          <a:lstStyle/>
          <a:p>
            <a:pPr algn="l"/>
            <a:r>
              <a:rPr lang="it-IT" b="1" dirty="0">
                <a:solidFill>
                  <a:srgbClr val="0066CC"/>
                </a:solidFill>
                <a:latin typeface="Titillium Web" panose="00000500000000000000" pitchFamily="2" charset="0"/>
              </a:rPr>
              <a:t>Indice</a:t>
            </a:r>
          </a:p>
        </p:txBody>
      </p:sp>
      <p:sp>
        <p:nvSpPr>
          <p:cNvPr id="3" name="Sottotitolo 2">
            <a:extLst>
              <a:ext uri="{FF2B5EF4-FFF2-40B4-BE49-F238E27FC236}">
                <a16:creationId xmlns:a16="http://schemas.microsoft.com/office/drawing/2014/main" id="{59553DF0-9364-C92C-060E-DCE83E40D231}"/>
              </a:ext>
            </a:extLst>
          </p:cNvPr>
          <p:cNvSpPr>
            <a:spLocks noGrp="1"/>
          </p:cNvSpPr>
          <p:nvPr>
            <p:ph type="subTitle" idx="1"/>
          </p:nvPr>
        </p:nvSpPr>
        <p:spPr>
          <a:xfrm>
            <a:off x="299883" y="2802348"/>
            <a:ext cx="9144000" cy="2147604"/>
          </a:xfrm>
        </p:spPr>
        <p:txBody>
          <a:bodyPr>
            <a:normAutofit/>
          </a:bodyPr>
          <a:lstStyle/>
          <a:p>
            <a:pPr marL="342900" indent="-342900" algn="l">
              <a:buFont typeface="Wingdings" panose="05000000000000000000" pitchFamily="2" charset="2"/>
              <a:buChar char="Ø"/>
            </a:pPr>
            <a:r>
              <a:rPr lang="it-IT" dirty="0">
                <a:solidFill>
                  <a:srgbClr val="FF0000"/>
                </a:solidFill>
              </a:rPr>
              <a:t>La digitalizzazione nel Codice dei Contratti</a:t>
            </a:r>
          </a:p>
          <a:p>
            <a:pPr marL="342900" indent="-342900" algn="l">
              <a:buFont typeface="Wingdings" panose="05000000000000000000" pitchFamily="2" charset="2"/>
              <a:buChar char="Ø"/>
            </a:pPr>
            <a:r>
              <a:rPr lang="it-IT" dirty="0">
                <a:solidFill>
                  <a:srgbClr val="FF0000"/>
                </a:solidFill>
              </a:rPr>
              <a:t>Ecosistema di approvvigionamento digitale</a:t>
            </a:r>
          </a:p>
          <a:p>
            <a:pPr marL="342900" indent="-342900" algn="l">
              <a:buFont typeface="Wingdings" panose="05000000000000000000" pitchFamily="2" charset="2"/>
              <a:buChar char="Ø"/>
            </a:pPr>
            <a:r>
              <a:rPr lang="it-IT" dirty="0">
                <a:solidFill>
                  <a:srgbClr val="FF0000"/>
                </a:solidFill>
              </a:rPr>
              <a:t>Il ciclo di vita del contratto</a:t>
            </a:r>
          </a:p>
          <a:p>
            <a:pPr marL="342900" indent="-342900" algn="l">
              <a:buFont typeface="Wingdings" panose="05000000000000000000" pitchFamily="2" charset="2"/>
              <a:buChar char="Ø"/>
            </a:pPr>
            <a:r>
              <a:rPr lang="it-IT" dirty="0">
                <a:solidFill>
                  <a:srgbClr val="FF0000"/>
                </a:solidFill>
              </a:rPr>
              <a:t>La normativa ANAC</a:t>
            </a:r>
          </a:p>
          <a:p>
            <a:pPr marL="342900" indent="-342900" algn="l">
              <a:buFont typeface="Wingdings" panose="05000000000000000000" pitchFamily="2" charset="2"/>
              <a:buChar char="Ø"/>
            </a:pPr>
            <a:endParaRPr lang="it-IT" dirty="0">
              <a:solidFill>
                <a:srgbClr val="FF0000"/>
              </a:solidFill>
            </a:endParaRPr>
          </a:p>
        </p:txBody>
      </p:sp>
      <p:pic>
        <p:nvPicPr>
          <p:cNvPr id="5" name="Immagine 4">
            <a:extLst>
              <a:ext uri="{FF2B5EF4-FFF2-40B4-BE49-F238E27FC236}">
                <a16:creationId xmlns:a16="http://schemas.microsoft.com/office/drawing/2014/main" id="{C5F95A36-3295-7FCB-48A2-735FB3DF3A55}"/>
              </a:ext>
            </a:extLst>
          </p:cNvPr>
          <p:cNvPicPr>
            <a:picLocks noChangeAspect="1"/>
          </p:cNvPicPr>
          <p:nvPr/>
        </p:nvPicPr>
        <p:blipFill>
          <a:blip r:embed="rId2"/>
          <a:stretch>
            <a:fillRect/>
          </a:stretch>
        </p:blipFill>
        <p:spPr>
          <a:xfrm>
            <a:off x="137651" y="6195640"/>
            <a:ext cx="12054349" cy="662360"/>
          </a:xfrm>
          <a:prstGeom prst="rect">
            <a:avLst/>
          </a:prstGeom>
        </p:spPr>
      </p:pic>
      <p:pic>
        <p:nvPicPr>
          <p:cNvPr id="6" name="Immagine 5">
            <a:extLst>
              <a:ext uri="{FF2B5EF4-FFF2-40B4-BE49-F238E27FC236}">
                <a16:creationId xmlns:a16="http://schemas.microsoft.com/office/drawing/2014/main" id="{5AEB71E2-3505-5DB2-F94E-F79D8CC25AF9}"/>
              </a:ext>
            </a:extLst>
          </p:cNvPr>
          <p:cNvPicPr>
            <a:picLocks noChangeAspect="1"/>
          </p:cNvPicPr>
          <p:nvPr/>
        </p:nvPicPr>
        <p:blipFill>
          <a:blip r:embed="rId3"/>
          <a:stretch>
            <a:fillRect/>
          </a:stretch>
        </p:blipFill>
        <p:spPr>
          <a:xfrm flipV="1">
            <a:off x="0" y="708643"/>
            <a:ext cx="12192000" cy="106018"/>
          </a:xfrm>
          <a:prstGeom prst="rect">
            <a:avLst/>
          </a:prstGeom>
          <a:ln>
            <a:solidFill>
              <a:schemeClr val="accent1"/>
            </a:solidFill>
          </a:ln>
        </p:spPr>
      </p:pic>
      <p:sp>
        <p:nvSpPr>
          <p:cNvPr id="7" name="CasellaDiTesto 6">
            <a:extLst>
              <a:ext uri="{FF2B5EF4-FFF2-40B4-BE49-F238E27FC236}">
                <a16:creationId xmlns:a16="http://schemas.microsoft.com/office/drawing/2014/main" id="{2C3EC3D2-97E0-104E-E9D2-C6B8FA4F0D42}"/>
              </a:ext>
            </a:extLst>
          </p:cNvPr>
          <p:cNvSpPr txBox="1"/>
          <p:nvPr/>
        </p:nvSpPr>
        <p:spPr>
          <a:xfrm>
            <a:off x="5500914" y="5718470"/>
            <a:ext cx="6691086" cy="430887"/>
          </a:xfrm>
          <a:prstGeom prst="rect">
            <a:avLst/>
          </a:prstGeom>
          <a:noFill/>
        </p:spPr>
        <p:txBody>
          <a:bodyPr wrap="square" rtlCol="0">
            <a:spAutoFit/>
          </a:bodyPr>
          <a:lstStyle/>
          <a:p>
            <a:pPr algn="r"/>
            <a:r>
              <a:rPr lang="it-IT" sz="1100" dirty="0"/>
              <a:t>Supporto e accompagnamento alla digitalizzazione degli appalti pubblici</a:t>
            </a:r>
          </a:p>
          <a:p>
            <a:pPr algn="r"/>
            <a:r>
              <a:rPr lang="it-IT" sz="1100" dirty="0"/>
              <a:t>PNRR –M1C1 – 1.10</a:t>
            </a:r>
          </a:p>
        </p:txBody>
      </p:sp>
      <p:pic>
        <p:nvPicPr>
          <p:cNvPr id="8" name="Immagine 7">
            <a:extLst>
              <a:ext uri="{FF2B5EF4-FFF2-40B4-BE49-F238E27FC236}">
                <a16:creationId xmlns:a16="http://schemas.microsoft.com/office/drawing/2014/main" id="{46609DB9-33C9-E770-A65A-3E383BFEC0F6}"/>
              </a:ext>
            </a:extLst>
          </p:cNvPr>
          <p:cNvPicPr>
            <a:picLocks noChangeAspect="1"/>
          </p:cNvPicPr>
          <p:nvPr/>
        </p:nvPicPr>
        <p:blipFill>
          <a:blip r:embed="rId4"/>
          <a:stretch>
            <a:fillRect/>
          </a:stretch>
        </p:blipFill>
        <p:spPr>
          <a:xfrm>
            <a:off x="0" y="0"/>
            <a:ext cx="12192000" cy="700331"/>
          </a:xfrm>
          <a:prstGeom prst="rect">
            <a:avLst/>
          </a:prstGeom>
        </p:spPr>
      </p:pic>
    </p:spTree>
    <p:extLst>
      <p:ext uri="{BB962C8B-B14F-4D97-AF65-F5344CB8AC3E}">
        <p14:creationId xmlns:p14="http://schemas.microsoft.com/office/powerpoint/2010/main" val="9341993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1C63AE-1861-1194-55A5-9E53E104A648}"/>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75ADF6B1-45CF-EFDD-9447-3C249A1DA53A}"/>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264 (art. 28 del Codice) – Trasparenza</a:t>
            </a:r>
          </a:p>
          <a:p>
            <a:pPr algn="just" eaLnBrk="1" hangingPunct="1">
              <a:buNone/>
              <a:defRPr/>
            </a:pPr>
            <a:r>
              <a:rPr lang="it-IT" altLang="it-IT" sz="1400" dirty="0">
                <a:solidFill>
                  <a:srgbClr val="0070C0"/>
                </a:solidFill>
                <a:latin typeface="Titillium Web" panose="00000500000000000000" pitchFamily="2" charset="0"/>
                <a:cs typeface="Arial"/>
              </a:rPr>
              <a:t>«1. Le informazioni e i dati relativi alla programmazione di lavori, servizi e forniture, nonché alle procedure del ciclo di vita dei contratti pubblici, …, sono trasmessi tempestivamente alla Banca dati nazionale dei contratti pubblici attraverso le piattaforme digitali di cui all’articolo 25.</a:t>
            </a:r>
          </a:p>
          <a:p>
            <a:pPr algn="just" eaLnBrk="1" hangingPunct="1">
              <a:buNone/>
              <a:defRPr/>
            </a:pPr>
            <a:r>
              <a:rPr lang="it-IT" altLang="it-IT" sz="1400" dirty="0">
                <a:solidFill>
                  <a:srgbClr val="0070C0"/>
                </a:solidFill>
                <a:latin typeface="Titillium Web" panose="00000500000000000000" pitchFamily="2" charset="0"/>
                <a:cs typeface="Arial"/>
              </a:rPr>
              <a:t>2. Le stazioni appaltanti e gli enti concedenti assicurano il collegamento tra la sezione «Amministrazione trasparente» del sito istituzionale e la Banca dati nazionale dei contratti pubblici, secondo le disposizioni di cui al decreto legislativo 14 marzo 2013, n. 33. Sono pubblicati nella predetta sezione di cui al primo periodo la composizione della commissione giudicatrice e i curricula dei suoi componenti, nonché i resoconti della gestione finanziaria dei contratti al termine della loro esecuzione.»</a:t>
            </a:r>
          </a:p>
          <a:p>
            <a:pPr algn="just"/>
            <a:r>
              <a:rPr lang="it-IT" sz="1400" dirty="0">
                <a:solidFill>
                  <a:srgbClr val="0070C0"/>
                </a:solidFill>
                <a:latin typeface="Titillium Web" panose="00000500000000000000" pitchFamily="2" charset="0"/>
                <a:cs typeface="Arial"/>
              </a:rPr>
              <a:t>«3. Per la trasparenza dei contratti pubblici fanno fede i dati trasmessi alla Banca dati nazionale dei contratti pubblici presso l’ANAC, la quale assicura la tempestiva pubblicazione sul proprio portale dei dati ricevuti, anche attraverso la piattaforma unica della trasparenza, e la periodica pubblicazione degli stessi in formato aperto. In particolare, sono pubblicati la struttura proponente, l’oggetto del bando, l’elenco degli operatori invitati a presentare offerte, l’aggiudicatario, l’importo di aggiudicazione, i tempi di completamento dei lavori, servizi o forniture e l’importo delle somme liquidate.» (art. 28 Codice)</a:t>
            </a:r>
          </a:p>
          <a:p>
            <a:pPr algn="just"/>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87592C81-FEF8-250C-D01E-37BDFD12E1EF}"/>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F996BDF2-BB47-5953-200B-2AB41CD8D0EC}"/>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C0CD468E-8587-AE21-F66A-B1721ECF3996}"/>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264</a:t>
            </a:r>
          </a:p>
        </p:txBody>
      </p:sp>
      <p:pic>
        <p:nvPicPr>
          <p:cNvPr id="7" name="Immagine 6">
            <a:extLst>
              <a:ext uri="{FF2B5EF4-FFF2-40B4-BE49-F238E27FC236}">
                <a16:creationId xmlns:a16="http://schemas.microsoft.com/office/drawing/2014/main" id="{1B1DC6CB-EFAB-D60B-12B4-891D69D842C4}"/>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1184142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9EA85-BA69-C911-5C3C-40C527B5229E}"/>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D80BCE0F-F871-D9D9-C0A3-07DA4089B85E}"/>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264 (art. 28 del Codice) – Trasparenza</a:t>
            </a:r>
          </a:p>
          <a:p>
            <a:pPr algn="just"/>
            <a:r>
              <a:rPr lang="it-IT" sz="1400" dirty="0">
                <a:solidFill>
                  <a:srgbClr val="0070C0"/>
                </a:solidFill>
                <a:latin typeface="Titillium Web" panose="00000500000000000000" pitchFamily="2" charset="0"/>
                <a:cs typeface="Arial"/>
              </a:rPr>
              <a:t>Al fine di assolvere gli obblighi di pubblicazione in materia di contratti pubblici di cui all’articolo 37 del decreto trasparenza, le stazioni appaltanti e gli enti concedenti comunicano tempestivamente alla BDNCP, tramite le PAD, i dati individuati nell’articolo 10 della delibera ANAC 261. Ai fini della trasparenza fanno fede i dati trasmessi alla BDNCP per il tramite della PCP. (Art. 3.1 e 3.2 delibera 264).</a:t>
            </a:r>
          </a:p>
          <a:p>
            <a:pPr algn="just"/>
            <a:r>
              <a:rPr lang="it-IT" sz="1400" dirty="0">
                <a:solidFill>
                  <a:srgbClr val="0070C0"/>
                </a:solidFill>
                <a:latin typeface="Titillium Web" panose="00000500000000000000" pitchFamily="2" charset="0"/>
                <a:cs typeface="Arial"/>
              </a:rPr>
              <a:t>«3.3 Le stazioni appaltanti e gli enti concedenti inseriscono sul sito istituzionale, nella sezione "Amministrazione trasparente", un collegamento ipertestuale che rinvia ai dati relativi all’intero ciclo di vita del contratto contenuti nella BDNCP …. Tale collegamento garantisce un accesso immediato e diretto ai dati da consultare riferiti allo specifico contratto della stazione appaltante e dell’ente concedente ed assicura la trasparenza dell’intera procedura contrattuale, dall’avvio all’esecuzione.</a:t>
            </a:r>
          </a:p>
          <a:p>
            <a:pPr algn="just"/>
            <a:r>
              <a:rPr lang="it-IT" sz="1400" dirty="0">
                <a:solidFill>
                  <a:srgbClr val="0070C0"/>
                </a:solidFill>
                <a:latin typeface="Titillium Web" panose="00000500000000000000" pitchFamily="2" charset="0"/>
                <a:cs typeface="Arial"/>
              </a:rPr>
              <a:t>3.4 Le stazioni appaltanti e gli enti concedenti pubblicano nella sezione “Amministrazione Trasparente” del proprio sito istituzionale gli atti, i dati e le informazioni che non devono essere comunicati alla BDNCP e che sono oggetto di pubblicazione obbligatoria come individuati nell’Allegato 1) al presente provvedimento.» (delibera 264)</a:t>
            </a:r>
          </a:p>
          <a:p>
            <a:pPr algn="just"/>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81A33FFF-B28D-562A-0A55-0E87AFFD03AC}"/>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35771FB1-7C4E-F528-4BBF-A12BF4974C5F}"/>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CD6E24C6-6D34-08CA-222E-DC9D5FD88804}"/>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264</a:t>
            </a:r>
          </a:p>
        </p:txBody>
      </p:sp>
      <p:pic>
        <p:nvPicPr>
          <p:cNvPr id="7" name="Immagine 6">
            <a:extLst>
              <a:ext uri="{FF2B5EF4-FFF2-40B4-BE49-F238E27FC236}">
                <a16:creationId xmlns:a16="http://schemas.microsoft.com/office/drawing/2014/main" id="{F3C447C5-910E-37E7-E7DF-D47A4027452E}"/>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965097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098FE-154D-05FF-AA8E-6F9EBB93A537}"/>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2DD94376-17E9-B2D6-5FCC-750848FEF651}"/>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264 (art. 28 del Codice) – Trasparenza</a:t>
            </a:r>
          </a:p>
          <a:p>
            <a:pPr algn="just"/>
            <a:r>
              <a:rPr lang="it-IT" sz="1400" dirty="0">
                <a:solidFill>
                  <a:srgbClr val="0070C0"/>
                </a:solidFill>
                <a:latin typeface="Titillium Web" panose="00000500000000000000" pitchFamily="2" charset="0"/>
                <a:cs typeface="Arial"/>
              </a:rPr>
              <a:t>Nel caso in cui una parte di tali dati e atti sia già pubblicata sulle piattaforme di approvvigionamento digitale certificate, le stazioni appaltanti e gli enti concedenti possono decidere di sostituire la pubblicazione integrale degli stessi con la pubblicazione del collegamento ipertestuale che rinvia alla piattaforma. Ciò è ammesso solo nel caso in cui la sezione della piattaforma dove sono pubblicati dati e atti sia liberamente accessibile, in modo da consentire a chiunque di prendere visione di tali dati e documenti.</a:t>
            </a:r>
          </a:p>
          <a:p>
            <a:pPr algn="just"/>
            <a:r>
              <a:rPr lang="it-IT" sz="1400" dirty="0">
                <a:solidFill>
                  <a:srgbClr val="0070C0"/>
                </a:solidFill>
                <a:latin typeface="Titillium Web" panose="00000500000000000000" pitchFamily="2" charset="0"/>
                <a:cs typeface="Arial"/>
              </a:rPr>
              <a:t>Nell’Allegato 1 sono indicati i seguenti dati e </a:t>
            </a:r>
            <a:r>
              <a:rPr lang="it-IT" sz="1400" dirty="0" err="1">
                <a:solidFill>
                  <a:srgbClr val="0070C0"/>
                </a:solidFill>
                <a:latin typeface="Titillium Web" panose="00000500000000000000" pitchFamily="2" charset="0"/>
                <a:cs typeface="Arial"/>
              </a:rPr>
              <a:t>documentiche</a:t>
            </a:r>
            <a:r>
              <a:rPr lang="it-IT" sz="1400" dirty="0">
                <a:solidFill>
                  <a:srgbClr val="0070C0"/>
                </a:solidFill>
                <a:latin typeface="Titillium Web" panose="00000500000000000000" pitchFamily="2" charset="0"/>
                <a:cs typeface="Arial"/>
              </a:rPr>
              <a:t> devono essere pubblicati in AT:</a:t>
            </a:r>
          </a:p>
          <a:p>
            <a:pPr marL="285750" indent="-285750" algn="just">
              <a:buFont typeface="Arial" panose="020B0604020202020204" pitchFamily="34" charset="0"/>
              <a:buChar char="•"/>
            </a:pPr>
            <a:r>
              <a:rPr lang="it-IT" sz="1400" dirty="0">
                <a:solidFill>
                  <a:srgbClr val="0070C0"/>
                </a:solidFill>
                <a:latin typeface="Titillium Web" panose="00000500000000000000" pitchFamily="2" charset="0"/>
                <a:cs typeface="Arial"/>
              </a:rPr>
              <a:t>atti e documenti di carattere generale riferiti a tutte le procedure;</a:t>
            </a:r>
          </a:p>
          <a:p>
            <a:pPr marL="285750" indent="-285750" algn="just">
              <a:buFont typeface="Arial" panose="020B0604020202020204" pitchFamily="34" charset="0"/>
              <a:buChar char="•"/>
            </a:pPr>
            <a:r>
              <a:rPr lang="it-IT" sz="1400" dirty="0">
                <a:solidFill>
                  <a:srgbClr val="0070C0"/>
                </a:solidFill>
                <a:latin typeface="Titillium Web" panose="00000500000000000000" pitchFamily="2" charset="0"/>
                <a:cs typeface="Arial"/>
              </a:rPr>
              <a:t>dati relativi alla singola procedura, distinte per fasi:</a:t>
            </a:r>
          </a:p>
          <a:p>
            <a:pPr marL="622300" indent="-285750" algn="just">
              <a:buFont typeface="Wingdings" panose="05000000000000000000" pitchFamily="2" charset="2"/>
              <a:buChar char="ü"/>
            </a:pPr>
            <a:r>
              <a:rPr lang="it-IT" sz="1400" dirty="0">
                <a:solidFill>
                  <a:srgbClr val="0070C0"/>
                </a:solidFill>
                <a:latin typeface="Titillium Web" panose="00000500000000000000" pitchFamily="2" charset="0"/>
                <a:cs typeface="Arial"/>
              </a:rPr>
              <a:t>pubblicazione (dibattito pubblico; documenti di gara)</a:t>
            </a:r>
          </a:p>
          <a:p>
            <a:pPr marL="622300" indent="-285750" algn="just">
              <a:buFont typeface="Wingdings" panose="05000000000000000000" pitchFamily="2" charset="2"/>
              <a:buChar char="ü"/>
            </a:pPr>
            <a:r>
              <a:rPr lang="it-IT" sz="1400" dirty="0">
                <a:solidFill>
                  <a:srgbClr val="0070C0"/>
                </a:solidFill>
                <a:latin typeface="Titillium Web" panose="00000500000000000000" pitchFamily="2" charset="0"/>
                <a:cs typeface="Arial"/>
              </a:rPr>
              <a:t>affidamento (composizione della commissione giudicatrice e relativi CV; ultimo rapporto genere &gt; 50 dipendenti; dati relativi agli affidamenti dei servizi pubblici locali);</a:t>
            </a:r>
          </a:p>
          <a:p>
            <a:pPr marL="622300" indent="-285750" algn="just">
              <a:buFont typeface="Wingdings" panose="05000000000000000000" pitchFamily="2" charset="2"/>
              <a:buChar char="ü"/>
            </a:pPr>
            <a:r>
              <a:rPr lang="it-IT" sz="1400" dirty="0">
                <a:solidFill>
                  <a:srgbClr val="0070C0"/>
                </a:solidFill>
                <a:latin typeface="Titillium Web" panose="00000500000000000000" pitchFamily="2" charset="0"/>
                <a:cs typeface="Arial"/>
              </a:rPr>
              <a:t>esecuzione (composizione CCT e relativi CV; relazione genere fino a 50 dipendenti; certificazione di cui all’art. 17 della legge n. 68/99)</a:t>
            </a:r>
          </a:p>
          <a:p>
            <a:pPr marL="273050" indent="-273050" algn="just">
              <a:buFont typeface="Arial" panose="020B0604020202020204" pitchFamily="34" charset="0"/>
              <a:buChar char="•"/>
            </a:pPr>
            <a:r>
              <a:rPr lang="it-IT" sz="1400" dirty="0">
                <a:solidFill>
                  <a:srgbClr val="0070C0"/>
                </a:solidFill>
                <a:latin typeface="Titillium Web" panose="00000500000000000000" pitchFamily="2" charset="0"/>
                <a:cs typeface="Arial"/>
              </a:rPr>
              <a:t>altri dati su sponsorizzazioni, somma urgenza e finanza di progetto.</a:t>
            </a:r>
          </a:p>
          <a:p>
            <a:pPr algn="just"/>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3155ED59-5A43-AC9B-C511-BE973AABAC8A}"/>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548A3BF4-E9C4-98BB-6728-643D0E28D5F4}"/>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9968EF7D-8E62-873F-566B-99C7DE6E012C}"/>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264</a:t>
            </a:r>
          </a:p>
        </p:txBody>
      </p:sp>
      <p:pic>
        <p:nvPicPr>
          <p:cNvPr id="7" name="Immagine 6">
            <a:extLst>
              <a:ext uri="{FF2B5EF4-FFF2-40B4-BE49-F238E27FC236}">
                <a16:creationId xmlns:a16="http://schemas.microsoft.com/office/drawing/2014/main" id="{ED01013E-3F31-6F80-0E1C-502A74E1A1B4}"/>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788613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483FD-7B05-0EDE-5E22-F4E670E9FED6}"/>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D5D889A8-B296-2375-0378-08BE7A49F0F0}"/>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b="1" dirty="0">
                <a:solidFill>
                  <a:srgbClr val="0066CC"/>
                </a:solidFill>
                <a:latin typeface="Titillium Web" pitchFamily="2" charset="77"/>
              </a:rPr>
              <a:t>Delibera 264 (art. 28 del Codice) – Trasparenza</a:t>
            </a:r>
          </a:p>
          <a:p>
            <a:pPr algn="just"/>
            <a:r>
              <a:rPr lang="it-IT" sz="1400" dirty="0">
                <a:solidFill>
                  <a:srgbClr val="0070C0"/>
                </a:solidFill>
                <a:latin typeface="Titillium Web" panose="00000500000000000000" pitchFamily="2" charset="0"/>
                <a:cs typeface="Arial"/>
              </a:rPr>
              <a:t>«4.1 I dati e le informazioni sono pubblicati dalla BDNCP, dalle stazioni appaltanti e dagli enti concedenti nel rispetto dei criteri di qualità, espressamente indicati dal legislatore all’articolo 6 del decreto trasparenza, ovvero integrità, costante aggiornamento, completezza, tempestività, semplicità di consultazione, comprensibilità, omogeneità, facile accessibilità, conformità ai documenti originali, indicazione della provenienza e riutilizzabilità.</a:t>
            </a:r>
          </a:p>
          <a:p>
            <a:pPr algn="just"/>
            <a:r>
              <a:rPr lang="it-IT" sz="1400" dirty="0">
                <a:solidFill>
                  <a:srgbClr val="0070C0"/>
                </a:solidFill>
                <a:latin typeface="Titillium Web" panose="00000500000000000000" pitchFamily="2" charset="0"/>
                <a:cs typeface="Arial"/>
              </a:rPr>
              <a:t>5.1 I dati, gli atti e le informazioni oggetto di pubblicazione ai sensi del decreto trasparenza rimangono pubblicati in BDNCP e nella sezione “Amministrazione trasparente” della stazione appaltante e dell’ente concedente per un periodo almeno di cinque anni e, comunque, nel rispetto delle previsioni dell’articolo 8, comma 3, del decreto trasparenza.»</a:t>
            </a:r>
          </a:p>
          <a:p>
            <a:pPr algn="just"/>
            <a:r>
              <a:rPr lang="it-IT" sz="1400" dirty="0">
                <a:solidFill>
                  <a:srgbClr val="0070C0"/>
                </a:solidFill>
                <a:latin typeface="Titillium Web" panose="00000500000000000000" pitchFamily="2" charset="0"/>
                <a:cs typeface="Arial"/>
              </a:rPr>
              <a:t>«7.1 Alla scadenza del termine di durata dell’obbligo di pubblicazione, la BDNCP, la stazione appaltante e l’ente concedente, per quanto di rispettiva competenza, sono tenuti a conservare e a rendere disponibili i dati, gli atti e le informazioni al fine di soddisfare – in conformità all’articolo 35 del codice - eventuali istanze di accesso civico generalizzato ai sensi dell’articolo 5, comma 2, del decreto trasparenza.»</a:t>
            </a:r>
          </a:p>
          <a:p>
            <a:pPr algn="just"/>
            <a:r>
              <a:rPr lang="it-IT" sz="1400" dirty="0">
                <a:solidFill>
                  <a:srgbClr val="0070C0"/>
                </a:solidFill>
                <a:latin typeface="Titillium Web" panose="00000500000000000000" pitchFamily="2" charset="0"/>
                <a:cs typeface="Arial"/>
              </a:rPr>
              <a:t>Si applica, inoltre, l’art. 5 del decreto trasparenza per l’accesso civico semplice. Nel caso in cui la stazione appaltante ha trasmesso i dati alla BDNCP, la richiesta di accesso di cui al precedente comma è presentata al RPCT di ANAC, in qualità di amministrazione titolare della BDNCP.</a:t>
            </a:r>
          </a:p>
          <a:p>
            <a:pPr algn="just"/>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0ECFDCA9-79C4-0266-B2C9-8CFDBD5A2B80}"/>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BE9F1BAE-3F89-0B9A-1B31-70EA35BDD850}"/>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349BB9D5-DA41-BAE0-4AFC-63DC8DA5CD83}"/>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 provvedimenti ANAC – Delibera n. 264</a:t>
            </a:r>
          </a:p>
        </p:txBody>
      </p:sp>
      <p:pic>
        <p:nvPicPr>
          <p:cNvPr id="7" name="Immagine 6">
            <a:extLst>
              <a:ext uri="{FF2B5EF4-FFF2-40B4-BE49-F238E27FC236}">
                <a16:creationId xmlns:a16="http://schemas.microsoft.com/office/drawing/2014/main" id="{18491C1F-31CF-7C05-C53F-4BCD1E54C134}"/>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42942520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EE459-3A2C-016C-6996-D9403DE80818}"/>
            </a:ext>
          </a:extLst>
        </p:cNvPr>
        <p:cNvGrpSpPr/>
        <p:nvPr/>
      </p:nvGrpSpPr>
      <p:grpSpPr>
        <a:xfrm>
          <a:off x="0" y="0"/>
          <a:ext cx="0" cy="0"/>
          <a:chOff x="0" y="0"/>
          <a:chExt cx="0" cy="0"/>
        </a:xfrm>
      </p:grpSpPr>
      <p:pic>
        <p:nvPicPr>
          <p:cNvPr id="5" name="Immagine 4">
            <a:extLst>
              <a:ext uri="{FF2B5EF4-FFF2-40B4-BE49-F238E27FC236}">
                <a16:creationId xmlns:a16="http://schemas.microsoft.com/office/drawing/2014/main" id="{E741867E-08BE-2E16-EB96-8A8DDFCD8AD2}"/>
              </a:ext>
            </a:extLst>
          </p:cNvPr>
          <p:cNvPicPr>
            <a:picLocks noChangeAspect="1"/>
          </p:cNvPicPr>
          <p:nvPr/>
        </p:nvPicPr>
        <p:blipFill>
          <a:blip r:embed="rId2"/>
          <a:stretch>
            <a:fillRect/>
          </a:stretch>
        </p:blipFill>
        <p:spPr>
          <a:xfrm>
            <a:off x="137651" y="6195640"/>
            <a:ext cx="12054349" cy="662360"/>
          </a:xfrm>
          <a:prstGeom prst="rect">
            <a:avLst/>
          </a:prstGeom>
        </p:spPr>
      </p:pic>
      <p:pic>
        <p:nvPicPr>
          <p:cNvPr id="6" name="Immagine 5">
            <a:extLst>
              <a:ext uri="{FF2B5EF4-FFF2-40B4-BE49-F238E27FC236}">
                <a16:creationId xmlns:a16="http://schemas.microsoft.com/office/drawing/2014/main" id="{F0B263BA-A6CD-2AC8-8122-A91F3FF2C9D7}"/>
              </a:ext>
            </a:extLst>
          </p:cNvPr>
          <p:cNvPicPr>
            <a:picLocks noChangeAspect="1"/>
          </p:cNvPicPr>
          <p:nvPr/>
        </p:nvPicPr>
        <p:blipFill>
          <a:blip r:embed="rId3"/>
          <a:stretch>
            <a:fillRect/>
          </a:stretch>
        </p:blipFill>
        <p:spPr>
          <a:xfrm flipV="1">
            <a:off x="0" y="708643"/>
            <a:ext cx="12192000" cy="106018"/>
          </a:xfrm>
          <a:prstGeom prst="rect">
            <a:avLst/>
          </a:prstGeom>
          <a:ln>
            <a:solidFill>
              <a:schemeClr val="accent1"/>
            </a:solidFill>
          </a:ln>
        </p:spPr>
      </p:pic>
      <p:sp>
        <p:nvSpPr>
          <p:cNvPr id="7" name="CasellaDiTesto 6">
            <a:extLst>
              <a:ext uri="{FF2B5EF4-FFF2-40B4-BE49-F238E27FC236}">
                <a16:creationId xmlns:a16="http://schemas.microsoft.com/office/drawing/2014/main" id="{DE2E2F2F-32A0-4EEF-67D1-A8AE69F365B2}"/>
              </a:ext>
            </a:extLst>
          </p:cNvPr>
          <p:cNvSpPr txBox="1"/>
          <p:nvPr/>
        </p:nvSpPr>
        <p:spPr>
          <a:xfrm>
            <a:off x="5500914" y="5764753"/>
            <a:ext cx="6691086" cy="430887"/>
          </a:xfrm>
          <a:prstGeom prst="rect">
            <a:avLst/>
          </a:prstGeom>
          <a:noFill/>
        </p:spPr>
        <p:txBody>
          <a:bodyPr wrap="square" rtlCol="0">
            <a:spAutoFit/>
          </a:bodyPr>
          <a:lstStyle/>
          <a:p>
            <a:pPr algn="r"/>
            <a:r>
              <a:rPr lang="it-IT" sz="1100" b="1" dirty="0"/>
              <a:t>Supporto e accompagnamento alla digitalizzazione degli appalti pubblici</a:t>
            </a:r>
          </a:p>
          <a:p>
            <a:pPr algn="r"/>
            <a:r>
              <a:rPr lang="it-IT" sz="1100" b="1" dirty="0"/>
              <a:t>PNRR –M1C1 – 1.10</a:t>
            </a:r>
          </a:p>
        </p:txBody>
      </p:sp>
      <p:pic>
        <p:nvPicPr>
          <p:cNvPr id="8" name="Immagine 7">
            <a:extLst>
              <a:ext uri="{FF2B5EF4-FFF2-40B4-BE49-F238E27FC236}">
                <a16:creationId xmlns:a16="http://schemas.microsoft.com/office/drawing/2014/main" id="{066FC4A0-ADB0-CDB4-1D80-C20551A386A1}"/>
              </a:ext>
            </a:extLst>
          </p:cNvPr>
          <p:cNvPicPr>
            <a:picLocks noChangeAspect="1"/>
          </p:cNvPicPr>
          <p:nvPr/>
        </p:nvPicPr>
        <p:blipFill>
          <a:blip r:embed="rId4"/>
          <a:stretch>
            <a:fillRect/>
          </a:stretch>
        </p:blipFill>
        <p:spPr>
          <a:xfrm>
            <a:off x="0" y="0"/>
            <a:ext cx="12192000" cy="708643"/>
          </a:xfrm>
          <a:prstGeom prst="rect">
            <a:avLst/>
          </a:prstGeom>
        </p:spPr>
      </p:pic>
      <p:sp>
        <p:nvSpPr>
          <p:cNvPr id="9" name="Titolo 8">
            <a:extLst>
              <a:ext uri="{FF2B5EF4-FFF2-40B4-BE49-F238E27FC236}">
                <a16:creationId xmlns:a16="http://schemas.microsoft.com/office/drawing/2014/main" id="{C81CADEF-3E5F-06CD-25D9-67835C82C663}"/>
              </a:ext>
            </a:extLst>
          </p:cNvPr>
          <p:cNvSpPr>
            <a:spLocks noGrp="1"/>
          </p:cNvSpPr>
          <p:nvPr>
            <p:ph type="ctrTitle"/>
          </p:nvPr>
        </p:nvSpPr>
        <p:spPr>
          <a:xfrm>
            <a:off x="137651" y="1405151"/>
            <a:ext cx="11543072" cy="2592304"/>
          </a:xfrm>
        </p:spPr>
        <p:txBody>
          <a:bodyPr>
            <a:noAutofit/>
          </a:bodyPr>
          <a:lstStyle/>
          <a:p>
            <a:pPr>
              <a:lnSpc>
                <a:spcPct val="200000"/>
              </a:lnSpc>
            </a:pPr>
            <a:r>
              <a:rPr lang="it-IT" sz="3200" b="1" dirty="0">
                <a:solidFill>
                  <a:srgbClr val="002060"/>
                </a:solidFill>
                <a:latin typeface="Titillium Web" panose="00000500000000000000" pitchFamily="2" charset="0"/>
              </a:rPr>
              <a:t>ATTIVITÀ DI SUPPORTO PER LA QUALIFICAZIONE DELLE STAZIONI APPALTANTI E LA DIGITALIZZAZIONE DEL CICLO DI VITA DEGLI APPALTI PUBBLICI</a:t>
            </a:r>
            <a:endParaRPr lang="it-IT" sz="3200" dirty="0">
              <a:solidFill>
                <a:srgbClr val="002060"/>
              </a:solidFill>
            </a:endParaRPr>
          </a:p>
        </p:txBody>
      </p:sp>
      <p:sp>
        <p:nvSpPr>
          <p:cNvPr id="11" name="Sottotitolo 10">
            <a:extLst>
              <a:ext uri="{FF2B5EF4-FFF2-40B4-BE49-F238E27FC236}">
                <a16:creationId xmlns:a16="http://schemas.microsoft.com/office/drawing/2014/main" id="{E6262310-511F-6904-257A-90C1D6DF57D7}"/>
              </a:ext>
            </a:extLst>
          </p:cNvPr>
          <p:cNvSpPr>
            <a:spLocks noGrp="1"/>
          </p:cNvSpPr>
          <p:nvPr>
            <p:ph type="subTitle" idx="1"/>
          </p:nvPr>
        </p:nvSpPr>
        <p:spPr>
          <a:xfrm>
            <a:off x="2971798" y="4637357"/>
            <a:ext cx="6386053" cy="430888"/>
          </a:xfrm>
        </p:spPr>
        <p:txBody>
          <a:bodyPr>
            <a:normAutofit fontScale="25000" lnSpcReduction="20000"/>
          </a:bodyPr>
          <a:lstStyle/>
          <a:p>
            <a:pPr algn="r"/>
            <a:r>
              <a:rPr lang="en-US" sz="11200" b="1" dirty="0">
                <a:solidFill>
                  <a:srgbClr val="002060"/>
                </a:solidFill>
                <a:latin typeface="Titillium Web Bold"/>
                <a:sym typeface="Titillium Web Bold"/>
              </a:rPr>
              <a:t>Progetto PNRR- Milestone </a:t>
            </a:r>
            <a:r>
              <a:rPr lang="it-IT" sz="11200" b="1" dirty="0">
                <a:solidFill>
                  <a:srgbClr val="002060"/>
                </a:solidFill>
                <a:latin typeface="Titillium Web" panose="00000500000000000000" pitchFamily="2" charset="0"/>
              </a:rPr>
              <a:t>M1C175-BIS</a:t>
            </a:r>
            <a:br>
              <a:rPr lang="it-IT" sz="11200" b="1" dirty="0">
                <a:solidFill>
                  <a:srgbClr val="002060"/>
                </a:solidFill>
                <a:latin typeface="Titillium Web" panose="00000500000000000000" pitchFamily="2" charset="0"/>
              </a:rPr>
            </a:br>
            <a:br>
              <a:rPr lang="it-IT" sz="11200" b="1" dirty="0">
                <a:solidFill>
                  <a:srgbClr val="002060"/>
                </a:solidFill>
                <a:latin typeface="Titillium Web" panose="00000500000000000000" pitchFamily="2" charset="0"/>
              </a:rPr>
            </a:br>
            <a:endParaRPr lang="en-US" sz="11200" b="1" dirty="0">
              <a:solidFill>
                <a:srgbClr val="002060"/>
              </a:solidFill>
              <a:latin typeface="Titillium Web Bold"/>
              <a:ea typeface="Titillium Web Bold"/>
              <a:cs typeface="Titillium Web Bold"/>
              <a:sym typeface="Titillium Web Bold"/>
            </a:endParaRPr>
          </a:p>
          <a:p>
            <a:endParaRPr lang="it-IT" dirty="0"/>
          </a:p>
        </p:txBody>
      </p:sp>
    </p:spTree>
    <p:extLst>
      <p:ext uri="{BB962C8B-B14F-4D97-AF65-F5344CB8AC3E}">
        <p14:creationId xmlns:p14="http://schemas.microsoft.com/office/powerpoint/2010/main" val="3206447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ACA5B-AF3F-B818-F68F-60000C10D341}"/>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7561DAF6-1607-077C-83A1-5F82FFA0FF3C}"/>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dirty="0">
                <a:solidFill>
                  <a:srgbClr val="0066CC"/>
                </a:solidFill>
                <a:latin typeface="Titillium Web" panose="00000500000000000000" pitchFamily="2" charset="0"/>
                <a:cs typeface="Arial" panose="020B0604020202020204" pitchFamily="34" charset="0"/>
              </a:rPr>
              <a:t>Dal 1°gennaio 2024 è operativa la digitalizzazione dei contratti pubblici (artt. 19 e ss. del Codice).</a:t>
            </a:r>
            <a:endParaRPr lang="it-IT" altLang="ja-JP" sz="1600" dirty="0">
              <a:solidFill>
                <a:srgbClr val="0066CC"/>
              </a:solidFill>
              <a:latin typeface="Titillium Web" panose="00000500000000000000" pitchFamily="2" charset="0"/>
              <a:cs typeface="Arial" panose="020B0604020202020204" pitchFamily="34" charset="0"/>
            </a:endParaRPr>
          </a:p>
          <a:p>
            <a:pPr algn="just" eaLnBrk="1" hangingPunct="1">
              <a:buNone/>
              <a:defRPr/>
            </a:pPr>
            <a:r>
              <a:rPr lang="it-IT" altLang="ja-JP" sz="1600" dirty="0">
                <a:solidFill>
                  <a:srgbClr val="0066CC"/>
                </a:solidFill>
                <a:latin typeface="Titillium Web" panose="00000500000000000000" pitchFamily="2" charset="0"/>
                <a:cs typeface="Arial" panose="020B0604020202020204" pitchFamily="34" charset="0"/>
              </a:rPr>
              <a:t>Si applica a tutti i contratti sottoposti alla disciplina del Codice, ossia contratti di appalto o concessione, di qualunque importo, nei settori ordinari e nei settori speciali.</a:t>
            </a:r>
          </a:p>
          <a:p>
            <a:pPr algn="just" eaLnBrk="1" hangingPunct="1">
              <a:buFontTx/>
              <a:buNone/>
              <a:defRPr/>
            </a:pPr>
            <a:r>
              <a:rPr lang="it-IT" altLang="ja-JP" sz="1600" dirty="0">
                <a:solidFill>
                  <a:srgbClr val="0066CC"/>
                </a:solidFill>
                <a:latin typeface="Titillium Web" panose="00000500000000000000" pitchFamily="2" charset="0"/>
                <a:cs typeface="Arial" panose="020B0604020202020204" pitchFamily="34" charset="0"/>
              </a:rPr>
              <a:t>La digitalizzazione dell’intero ciclo di vita di un contratto pubblico comporta che le fasi di programmazione, progettazione, pubblicazione, affidamento ed esecuzione vengano </a:t>
            </a:r>
            <a:r>
              <a:rPr lang="it-IT" altLang="ja-JP" sz="1600" b="1" dirty="0">
                <a:solidFill>
                  <a:srgbClr val="0066CC"/>
                </a:solidFill>
                <a:latin typeface="Titillium Web" panose="00000500000000000000" pitchFamily="2" charset="0"/>
                <a:cs typeface="Arial" panose="020B0604020202020204" pitchFamily="34" charset="0"/>
              </a:rPr>
              <a:t>gestite</a:t>
            </a:r>
            <a:r>
              <a:rPr lang="it-IT" altLang="ja-JP" sz="1600" dirty="0">
                <a:solidFill>
                  <a:srgbClr val="0066CC"/>
                </a:solidFill>
                <a:latin typeface="Titillium Web" panose="00000500000000000000" pitchFamily="2" charset="0"/>
                <a:cs typeface="Arial" panose="020B0604020202020204" pitchFamily="34" charset="0"/>
              </a:rPr>
              <a:t> mediante piattaforme di approvvigionamento digitale certificate. </a:t>
            </a:r>
          </a:p>
          <a:p>
            <a:pPr algn="just" eaLnBrk="1" hangingPunct="1">
              <a:buFontTx/>
              <a:buNone/>
              <a:defRPr/>
            </a:pPr>
            <a:r>
              <a:rPr lang="it-IT" altLang="ja-JP" sz="1600" dirty="0">
                <a:solidFill>
                  <a:srgbClr val="0066CC"/>
                </a:solidFill>
                <a:latin typeface="Titillium Web" panose="00000500000000000000" pitchFamily="2" charset="0"/>
                <a:cs typeface="Arial" panose="020B0604020202020204" pitchFamily="34" charset="0"/>
              </a:rPr>
              <a:t>Una stazione appaltante o un ente concedente che intende affidare un contratto di appalto o concessione, di qualunque importo, deve ricorrere </a:t>
            </a:r>
            <a:r>
              <a:rPr lang="it-IT" altLang="ja-JP" sz="1600" b="1" dirty="0">
                <a:solidFill>
                  <a:srgbClr val="0066CC"/>
                </a:solidFill>
                <a:latin typeface="Titillium Web" panose="00000500000000000000" pitchFamily="2" charset="0"/>
                <a:cs typeface="Arial" panose="020B0604020202020204" pitchFamily="34" charset="0"/>
              </a:rPr>
              <a:t>sempre</a:t>
            </a:r>
            <a:r>
              <a:rPr lang="it-IT" altLang="ja-JP" sz="1600" dirty="0">
                <a:solidFill>
                  <a:srgbClr val="0066CC"/>
                </a:solidFill>
                <a:latin typeface="Titillium Web" panose="00000500000000000000" pitchFamily="2" charset="0"/>
                <a:cs typeface="Arial" panose="020B0604020202020204" pitchFamily="34" charset="0"/>
              </a:rPr>
              <a:t> ad una piattaforma di approvvigionamento digitale certificata per provvedere a tale affidamento.</a:t>
            </a: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1C9D7BA7-04A1-291E-8313-C8C26DB4A041}"/>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D9045E3D-CE22-25F3-5C55-B156458F910A}"/>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728A39AC-A4C2-7948-CD32-D2D6605A593A}"/>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La digitalizzazione nel Codice dei Contratti</a:t>
            </a:r>
          </a:p>
        </p:txBody>
      </p:sp>
      <p:pic>
        <p:nvPicPr>
          <p:cNvPr id="7" name="Immagine 6">
            <a:extLst>
              <a:ext uri="{FF2B5EF4-FFF2-40B4-BE49-F238E27FC236}">
                <a16:creationId xmlns:a16="http://schemas.microsoft.com/office/drawing/2014/main" id="{C8C12081-D90B-C28A-51DE-A070147749A1}"/>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3408785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7BF51-0E05-6E5C-9019-8C9C9238C829}"/>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ACF351B3-85FF-0EEE-9C8F-CB9F467C2013}"/>
              </a:ext>
            </a:extLst>
          </p:cNvPr>
          <p:cNvSpPr>
            <a:spLocks noGrp="1"/>
          </p:cNvSpPr>
          <p:nvPr>
            <p:ph type="subTitle" idx="1"/>
          </p:nvPr>
        </p:nvSpPr>
        <p:spPr>
          <a:xfrm>
            <a:off x="573314" y="2335268"/>
            <a:ext cx="10363199" cy="2819400"/>
          </a:xfrm>
        </p:spPr>
        <p:txBody>
          <a:bodyPr>
            <a:noAutofit/>
          </a:bodyPr>
          <a:lstStyle/>
          <a:p>
            <a:pPr algn="just" eaLnBrk="1" hangingPunct="1">
              <a:buNone/>
              <a:defRPr/>
            </a:pPr>
            <a:endParaRPr lang="it-IT" altLang="it-IT" sz="1600" dirty="0">
              <a:latin typeface="Titillium Web" pitchFamily="2" charset="77"/>
            </a:endParaRPr>
          </a:p>
          <a:p>
            <a:pPr algn="just" eaLnBrk="1" hangingPunct="1">
              <a:buNone/>
              <a:defRPr/>
            </a:pPr>
            <a:endParaRPr lang="it-IT" altLang="it-IT" sz="1600" dirty="0">
              <a:latin typeface="Titillium Web" pitchFamily="2" charset="77"/>
            </a:endParaRP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E8A959A1-4772-8FF7-9CD3-AF3E1BE7572E}"/>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5A6AB285-5B2D-AFF3-E11A-AD49797983CD}"/>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33F3D066-ED27-9B7D-89C1-2EF795429D57}"/>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Focus – Gli articoli della digitalizzazione</a:t>
            </a:r>
          </a:p>
        </p:txBody>
      </p:sp>
      <p:pic>
        <p:nvPicPr>
          <p:cNvPr id="7" name="Immagine 6">
            <a:extLst>
              <a:ext uri="{FF2B5EF4-FFF2-40B4-BE49-F238E27FC236}">
                <a16:creationId xmlns:a16="http://schemas.microsoft.com/office/drawing/2014/main" id="{73D34011-7A4B-6EF8-785E-84A3BBFF25E8}"/>
              </a:ext>
            </a:extLst>
          </p:cNvPr>
          <p:cNvPicPr>
            <a:picLocks noChangeAspect="1"/>
          </p:cNvPicPr>
          <p:nvPr/>
        </p:nvPicPr>
        <p:blipFill>
          <a:blip r:embed="rId4"/>
          <a:stretch>
            <a:fillRect/>
          </a:stretch>
        </p:blipFill>
        <p:spPr>
          <a:xfrm>
            <a:off x="0" y="-21731"/>
            <a:ext cx="12192000" cy="796589"/>
          </a:xfrm>
          <a:prstGeom prst="rect">
            <a:avLst/>
          </a:prstGeom>
        </p:spPr>
      </p:pic>
      <p:grpSp>
        <p:nvGrpSpPr>
          <p:cNvPr id="2" name="Google Shape;131;g305f4c4ddac_0_152">
            <a:extLst>
              <a:ext uri="{FF2B5EF4-FFF2-40B4-BE49-F238E27FC236}">
                <a16:creationId xmlns:a16="http://schemas.microsoft.com/office/drawing/2014/main" id="{5FCB9EE6-FC92-1623-4174-0E40DA8D1EC0}"/>
              </a:ext>
            </a:extLst>
          </p:cNvPr>
          <p:cNvGrpSpPr/>
          <p:nvPr/>
        </p:nvGrpSpPr>
        <p:grpSpPr>
          <a:xfrm>
            <a:off x="921318" y="2177809"/>
            <a:ext cx="8206005" cy="3816854"/>
            <a:chOff x="680785" y="509"/>
            <a:chExt cx="8206005" cy="3816854"/>
          </a:xfrm>
        </p:grpSpPr>
        <p:sp>
          <p:nvSpPr>
            <p:cNvPr id="6" name="Google Shape;132;g305f4c4ddac_0_152">
              <a:extLst>
                <a:ext uri="{FF2B5EF4-FFF2-40B4-BE49-F238E27FC236}">
                  <a16:creationId xmlns:a16="http://schemas.microsoft.com/office/drawing/2014/main" id="{F71AE8D9-6964-AC9C-C075-CB7AA07BF4E1}"/>
                </a:ext>
              </a:extLst>
            </p:cNvPr>
            <p:cNvSpPr/>
            <p:nvPr/>
          </p:nvSpPr>
          <p:spPr>
            <a:xfrm>
              <a:off x="680785" y="509"/>
              <a:ext cx="1908300" cy="1145100"/>
            </a:xfrm>
            <a:prstGeom prst="rect">
              <a:avLst/>
            </a:prstGeom>
            <a:solidFill>
              <a:srgbClr val="8AC6CC"/>
            </a:solidFill>
            <a:ln w="38100" cap="flat" cmpd="sng">
              <a:solidFill>
                <a:srgbClr val="FFFFFF"/>
              </a:solidFill>
              <a:prstDash val="solid"/>
              <a:round/>
              <a:headEnd type="none" w="sm" len="sm"/>
              <a:tailEnd type="none" w="sm" len="sm"/>
            </a:ln>
            <a:effectLst>
              <a:outerShdw blurRad="40000" dist="20000" dir="5400000" rotWithShape="0">
                <a:srgbClr val="000000">
                  <a:alpha val="35686"/>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 name="Google Shape;133;g305f4c4ddac_0_152">
              <a:extLst>
                <a:ext uri="{FF2B5EF4-FFF2-40B4-BE49-F238E27FC236}">
                  <a16:creationId xmlns:a16="http://schemas.microsoft.com/office/drawing/2014/main" id="{A4665139-33F8-250A-FE80-890B8A7D72A7}"/>
                </a:ext>
              </a:extLst>
            </p:cNvPr>
            <p:cNvSpPr txBox="1"/>
            <p:nvPr/>
          </p:nvSpPr>
          <p:spPr>
            <a:xfrm>
              <a:off x="680785" y="509"/>
              <a:ext cx="1908300" cy="114510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FFFFFF"/>
                </a:buClr>
                <a:buSzPts val="1400"/>
                <a:buFont typeface="Arial"/>
                <a:buNone/>
              </a:pPr>
              <a:r>
                <a:rPr lang="it-IT" sz="1400" b="1" i="0" u="none" strike="noStrike" cap="none">
                  <a:solidFill>
                    <a:srgbClr val="FFFFFF"/>
                  </a:solidFill>
                  <a:latin typeface="Arial"/>
                  <a:ea typeface="Arial"/>
                  <a:cs typeface="Arial"/>
                  <a:sym typeface="Arial"/>
                </a:rPr>
                <a:t>Ciclo di vita </a:t>
              </a:r>
              <a:r>
                <a:rPr lang="it-IT" sz="1400" b="0" i="0" u="none" strike="noStrike" cap="none">
                  <a:solidFill>
                    <a:srgbClr val="FFFFFF"/>
                  </a:solidFill>
                  <a:latin typeface="Arial"/>
                  <a:ea typeface="Arial"/>
                  <a:cs typeface="Arial"/>
                  <a:sym typeface="Arial"/>
                </a:rPr>
                <a:t>digitale dei contratti pubblici (art.21)</a:t>
              </a:r>
              <a:endParaRPr sz="1400" b="0" i="0" u="none" strike="noStrike" cap="none">
                <a:solidFill>
                  <a:srgbClr val="FFFFFF"/>
                </a:solidFill>
                <a:latin typeface="Arial"/>
                <a:ea typeface="Arial"/>
                <a:cs typeface="Arial"/>
                <a:sym typeface="Arial"/>
              </a:endParaRPr>
            </a:p>
          </p:txBody>
        </p:sp>
        <p:sp>
          <p:nvSpPr>
            <p:cNvPr id="10" name="Google Shape;134;g305f4c4ddac_0_152">
              <a:extLst>
                <a:ext uri="{FF2B5EF4-FFF2-40B4-BE49-F238E27FC236}">
                  <a16:creationId xmlns:a16="http://schemas.microsoft.com/office/drawing/2014/main" id="{53096501-414F-37DB-65D3-17AAA55D1C49}"/>
                </a:ext>
              </a:extLst>
            </p:cNvPr>
            <p:cNvSpPr/>
            <p:nvPr/>
          </p:nvSpPr>
          <p:spPr>
            <a:xfrm>
              <a:off x="2780020" y="509"/>
              <a:ext cx="1908300" cy="1145100"/>
            </a:xfrm>
            <a:prstGeom prst="rect">
              <a:avLst/>
            </a:prstGeom>
            <a:solidFill>
              <a:srgbClr val="44969F"/>
            </a:solidFill>
            <a:ln w="38100" cap="flat" cmpd="sng">
              <a:solidFill>
                <a:srgbClr val="FFFFFF"/>
              </a:solidFill>
              <a:prstDash val="solid"/>
              <a:round/>
              <a:headEnd type="none" w="sm" len="sm"/>
              <a:tailEnd type="none" w="sm" len="sm"/>
            </a:ln>
            <a:effectLst>
              <a:outerShdw blurRad="40000" dist="20000" dir="5400000" rotWithShape="0">
                <a:srgbClr val="000000">
                  <a:alpha val="35686"/>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 name="Google Shape;135;g305f4c4ddac_0_152">
              <a:extLst>
                <a:ext uri="{FF2B5EF4-FFF2-40B4-BE49-F238E27FC236}">
                  <a16:creationId xmlns:a16="http://schemas.microsoft.com/office/drawing/2014/main" id="{1ADB1D20-0FB2-3799-5CD7-56AF2C43F2BF}"/>
                </a:ext>
              </a:extLst>
            </p:cNvPr>
            <p:cNvSpPr txBox="1"/>
            <p:nvPr/>
          </p:nvSpPr>
          <p:spPr>
            <a:xfrm>
              <a:off x="2780020" y="509"/>
              <a:ext cx="1908300" cy="114510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FFFFFF"/>
                </a:buClr>
                <a:buSzPts val="1400"/>
                <a:buFont typeface="Arial"/>
                <a:buNone/>
              </a:pPr>
              <a:r>
                <a:rPr lang="it-IT" sz="1400" b="1" i="0" u="none" strike="noStrike" cap="none">
                  <a:solidFill>
                    <a:srgbClr val="FFFFFF"/>
                  </a:solidFill>
                  <a:latin typeface="Arial"/>
                  <a:ea typeface="Arial"/>
                  <a:cs typeface="Arial"/>
                  <a:sym typeface="Arial"/>
                </a:rPr>
                <a:t>Ecosistema </a:t>
              </a:r>
              <a:r>
                <a:rPr lang="it-IT" sz="1400" b="0" i="0" u="none" strike="noStrike" cap="none">
                  <a:solidFill>
                    <a:srgbClr val="FFFFFF"/>
                  </a:solidFill>
                  <a:latin typeface="Arial"/>
                  <a:ea typeface="Arial"/>
                  <a:cs typeface="Arial"/>
                  <a:sym typeface="Arial"/>
                </a:rPr>
                <a:t>nazionale di approvvigionamento digitale </a:t>
              </a:r>
              <a:br>
                <a:rPr lang="it-IT" sz="1400" b="0" i="0" u="none" strike="noStrike" cap="none">
                  <a:solidFill>
                    <a:srgbClr val="FFFFFF"/>
                  </a:solidFill>
                  <a:latin typeface="Arial"/>
                  <a:ea typeface="Arial"/>
                  <a:cs typeface="Arial"/>
                  <a:sym typeface="Arial"/>
                </a:rPr>
              </a:br>
              <a:r>
                <a:rPr lang="it-IT" sz="1400" b="0" i="0" u="none" strike="noStrike" cap="none">
                  <a:solidFill>
                    <a:srgbClr val="FFFFFF"/>
                  </a:solidFill>
                  <a:latin typeface="Arial"/>
                  <a:ea typeface="Arial"/>
                  <a:cs typeface="Arial"/>
                  <a:sym typeface="Arial"/>
                </a:rPr>
                <a:t>(e-procurement) (art.22)</a:t>
              </a:r>
              <a:endParaRPr sz="1400" b="0" i="0" u="none" strike="noStrike" cap="none">
                <a:solidFill>
                  <a:srgbClr val="FFFFFF"/>
                </a:solidFill>
                <a:latin typeface="Arial"/>
                <a:ea typeface="Arial"/>
                <a:cs typeface="Arial"/>
                <a:sym typeface="Arial"/>
              </a:endParaRPr>
            </a:p>
          </p:txBody>
        </p:sp>
        <p:sp>
          <p:nvSpPr>
            <p:cNvPr id="12" name="Google Shape;136;g305f4c4ddac_0_152">
              <a:extLst>
                <a:ext uri="{FF2B5EF4-FFF2-40B4-BE49-F238E27FC236}">
                  <a16:creationId xmlns:a16="http://schemas.microsoft.com/office/drawing/2014/main" id="{C6411D4B-B2C5-6CFE-F896-A205F9E6F3E5}"/>
                </a:ext>
              </a:extLst>
            </p:cNvPr>
            <p:cNvSpPr/>
            <p:nvPr/>
          </p:nvSpPr>
          <p:spPr>
            <a:xfrm>
              <a:off x="4879255" y="509"/>
              <a:ext cx="1908300" cy="1145100"/>
            </a:xfrm>
            <a:prstGeom prst="rect">
              <a:avLst/>
            </a:prstGeom>
            <a:solidFill>
              <a:srgbClr val="A8CADA"/>
            </a:solidFill>
            <a:ln w="38100" cap="flat" cmpd="sng">
              <a:solidFill>
                <a:srgbClr val="FFFFFF"/>
              </a:solidFill>
              <a:prstDash val="solid"/>
              <a:round/>
              <a:headEnd type="none" w="sm" len="sm"/>
              <a:tailEnd type="none" w="sm" len="sm"/>
            </a:ln>
            <a:effectLst>
              <a:outerShdw blurRad="40000" dist="20000" dir="5400000" rotWithShape="0">
                <a:srgbClr val="000000">
                  <a:alpha val="35686"/>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137;g305f4c4ddac_0_152">
              <a:extLst>
                <a:ext uri="{FF2B5EF4-FFF2-40B4-BE49-F238E27FC236}">
                  <a16:creationId xmlns:a16="http://schemas.microsoft.com/office/drawing/2014/main" id="{FCB5CFB1-5F5F-923E-DDC9-3582DB2C1138}"/>
                </a:ext>
              </a:extLst>
            </p:cNvPr>
            <p:cNvSpPr txBox="1"/>
            <p:nvPr/>
          </p:nvSpPr>
          <p:spPr>
            <a:xfrm>
              <a:off x="4879255" y="509"/>
              <a:ext cx="1908300" cy="114510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FFFFFF"/>
                </a:buClr>
                <a:buSzPts val="1400"/>
                <a:buFont typeface="Arial"/>
                <a:buNone/>
              </a:pPr>
              <a:r>
                <a:rPr lang="it-IT" sz="1400" b="0" i="0" u="none" strike="noStrike" cap="none">
                  <a:solidFill>
                    <a:srgbClr val="FFFFFF"/>
                  </a:solidFill>
                  <a:latin typeface="Arial"/>
                  <a:ea typeface="Arial"/>
                  <a:cs typeface="Arial"/>
                  <a:sym typeface="Arial"/>
                </a:rPr>
                <a:t>Banca dati nazionale dei contratti pubblici – </a:t>
              </a:r>
              <a:r>
                <a:rPr lang="it-IT" sz="1400" b="1" i="0" u="none" strike="noStrike" cap="none">
                  <a:solidFill>
                    <a:srgbClr val="FFFFFF"/>
                  </a:solidFill>
                  <a:latin typeface="Arial"/>
                  <a:ea typeface="Arial"/>
                  <a:cs typeface="Arial"/>
                  <a:sym typeface="Arial"/>
                </a:rPr>
                <a:t>BDNCP</a:t>
              </a:r>
              <a:r>
                <a:rPr lang="it-IT" sz="1400" b="0" i="0" u="none" strike="noStrike" cap="none">
                  <a:solidFill>
                    <a:srgbClr val="FFFFFF"/>
                  </a:solidFill>
                  <a:latin typeface="Arial"/>
                  <a:ea typeface="Arial"/>
                  <a:cs typeface="Arial"/>
                  <a:sym typeface="Arial"/>
                </a:rPr>
                <a:t> (art.23)</a:t>
              </a:r>
              <a:endParaRPr sz="1400" b="0" i="0" u="none" strike="noStrike" cap="none">
                <a:solidFill>
                  <a:srgbClr val="FFFFFF"/>
                </a:solidFill>
                <a:latin typeface="Arial"/>
                <a:ea typeface="Arial"/>
                <a:cs typeface="Arial"/>
                <a:sym typeface="Arial"/>
              </a:endParaRPr>
            </a:p>
          </p:txBody>
        </p:sp>
        <p:sp>
          <p:nvSpPr>
            <p:cNvPr id="14" name="Google Shape;138;g305f4c4ddac_0_152">
              <a:extLst>
                <a:ext uri="{FF2B5EF4-FFF2-40B4-BE49-F238E27FC236}">
                  <a16:creationId xmlns:a16="http://schemas.microsoft.com/office/drawing/2014/main" id="{83142481-FA32-49D7-E59D-1A0A3497F208}"/>
                </a:ext>
              </a:extLst>
            </p:cNvPr>
            <p:cNvSpPr/>
            <p:nvPr/>
          </p:nvSpPr>
          <p:spPr>
            <a:xfrm>
              <a:off x="6978490" y="509"/>
              <a:ext cx="1908300" cy="1145100"/>
            </a:xfrm>
            <a:prstGeom prst="rect">
              <a:avLst/>
            </a:prstGeom>
            <a:solidFill>
              <a:srgbClr val="8DB3D3"/>
            </a:solidFill>
            <a:ln w="38100" cap="flat" cmpd="sng">
              <a:solidFill>
                <a:srgbClr val="FFFFFF"/>
              </a:solidFill>
              <a:prstDash val="solid"/>
              <a:round/>
              <a:headEnd type="none" w="sm" len="sm"/>
              <a:tailEnd type="none" w="sm" len="sm"/>
            </a:ln>
            <a:effectLst>
              <a:outerShdw blurRad="40000" dist="20000" dir="5400000" rotWithShape="0">
                <a:srgbClr val="000000">
                  <a:alpha val="35686"/>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39;g305f4c4ddac_0_152">
              <a:extLst>
                <a:ext uri="{FF2B5EF4-FFF2-40B4-BE49-F238E27FC236}">
                  <a16:creationId xmlns:a16="http://schemas.microsoft.com/office/drawing/2014/main" id="{6E386E1C-50BE-EFA8-43E1-CC3EDB3C7030}"/>
                </a:ext>
              </a:extLst>
            </p:cNvPr>
            <p:cNvSpPr txBox="1"/>
            <p:nvPr/>
          </p:nvSpPr>
          <p:spPr>
            <a:xfrm>
              <a:off x="6978490" y="509"/>
              <a:ext cx="1908300" cy="114510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FFFFFF"/>
                </a:buClr>
                <a:buSzPts val="1400"/>
                <a:buFont typeface="Arial"/>
                <a:buNone/>
              </a:pPr>
              <a:r>
                <a:rPr lang="it-IT" sz="1400" b="1" i="0" u="none" strike="noStrike" cap="none">
                  <a:solidFill>
                    <a:srgbClr val="FFFFFF"/>
                  </a:solidFill>
                  <a:latin typeface="Arial"/>
                  <a:ea typeface="Arial"/>
                  <a:cs typeface="Arial"/>
                  <a:sym typeface="Arial"/>
                </a:rPr>
                <a:t>Fascicolo virtuale </a:t>
              </a:r>
              <a:r>
                <a:rPr lang="it-IT" sz="1400" b="0" i="0" u="none" strike="noStrike" cap="none">
                  <a:solidFill>
                    <a:srgbClr val="FFFFFF"/>
                  </a:solidFill>
                  <a:latin typeface="Arial"/>
                  <a:ea typeface="Arial"/>
                  <a:cs typeface="Arial"/>
                  <a:sym typeface="Arial"/>
                </a:rPr>
                <a:t>dell’operatore economico (art.24)</a:t>
              </a:r>
              <a:endParaRPr sz="1400" b="0" i="0" u="none" strike="noStrike" cap="none">
                <a:solidFill>
                  <a:srgbClr val="FFFFFF"/>
                </a:solidFill>
                <a:latin typeface="Arial"/>
                <a:ea typeface="Arial"/>
                <a:cs typeface="Arial"/>
                <a:sym typeface="Arial"/>
              </a:endParaRPr>
            </a:p>
          </p:txBody>
        </p:sp>
        <p:sp>
          <p:nvSpPr>
            <p:cNvPr id="16" name="Google Shape;140;g305f4c4ddac_0_152">
              <a:extLst>
                <a:ext uri="{FF2B5EF4-FFF2-40B4-BE49-F238E27FC236}">
                  <a16:creationId xmlns:a16="http://schemas.microsoft.com/office/drawing/2014/main" id="{EEE96D50-BF2A-608B-79A7-0BC395190DB7}"/>
                </a:ext>
              </a:extLst>
            </p:cNvPr>
            <p:cNvSpPr/>
            <p:nvPr/>
          </p:nvSpPr>
          <p:spPr>
            <a:xfrm>
              <a:off x="680785" y="1336386"/>
              <a:ext cx="1908300" cy="1145100"/>
            </a:xfrm>
            <a:prstGeom prst="rect">
              <a:avLst/>
            </a:prstGeom>
            <a:solidFill>
              <a:srgbClr val="7598C9"/>
            </a:solidFill>
            <a:ln w="38100" cap="flat" cmpd="sng">
              <a:solidFill>
                <a:srgbClr val="FFFFFF"/>
              </a:solidFill>
              <a:prstDash val="solid"/>
              <a:round/>
              <a:headEnd type="none" w="sm" len="sm"/>
              <a:tailEnd type="none" w="sm" len="sm"/>
            </a:ln>
            <a:effectLst>
              <a:outerShdw blurRad="40000" dist="20000" dir="5400000" rotWithShape="0">
                <a:srgbClr val="000000">
                  <a:alpha val="35686"/>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41;g305f4c4ddac_0_152">
              <a:extLst>
                <a:ext uri="{FF2B5EF4-FFF2-40B4-BE49-F238E27FC236}">
                  <a16:creationId xmlns:a16="http://schemas.microsoft.com/office/drawing/2014/main" id="{40A588EC-61B0-EE83-F335-E1340AA6888B}"/>
                </a:ext>
              </a:extLst>
            </p:cNvPr>
            <p:cNvSpPr txBox="1"/>
            <p:nvPr/>
          </p:nvSpPr>
          <p:spPr>
            <a:xfrm>
              <a:off x="680785" y="1336386"/>
              <a:ext cx="1908300" cy="114510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FFFFFF"/>
                </a:buClr>
                <a:buSzPts val="1400"/>
                <a:buFont typeface="Arial"/>
                <a:buNone/>
              </a:pPr>
              <a:r>
                <a:rPr lang="it-IT" sz="1400" b="1" i="0" u="none" strike="noStrike" cap="none">
                  <a:solidFill>
                    <a:srgbClr val="FFFFFF"/>
                  </a:solidFill>
                  <a:latin typeface="Arial"/>
                  <a:ea typeface="Arial"/>
                  <a:cs typeface="Arial"/>
                  <a:sym typeface="Arial"/>
                </a:rPr>
                <a:t>Piattaforme</a:t>
              </a:r>
              <a:r>
                <a:rPr lang="it-IT" sz="1400" b="0" i="0" u="none" strike="noStrike" cap="none">
                  <a:solidFill>
                    <a:srgbClr val="FFFFFF"/>
                  </a:solidFill>
                  <a:latin typeface="Arial"/>
                  <a:ea typeface="Arial"/>
                  <a:cs typeface="Arial"/>
                  <a:sym typeface="Arial"/>
                </a:rPr>
                <a:t> di approvvigionamento digitale</a:t>
              </a:r>
              <a:r>
                <a:rPr lang="it-IT" sz="1400" b="1" i="0" u="none" strike="noStrike" cap="none">
                  <a:solidFill>
                    <a:srgbClr val="FFFFFF"/>
                  </a:solidFill>
                  <a:latin typeface="Arial"/>
                  <a:ea typeface="Arial"/>
                  <a:cs typeface="Arial"/>
                  <a:sym typeface="Arial"/>
                </a:rPr>
                <a:t> </a:t>
              </a:r>
              <a:r>
                <a:rPr lang="it-IT" sz="1400" b="0" i="0" u="none" strike="noStrike" cap="none">
                  <a:solidFill>
                    <a:srgbClr val="FFFFFF"/>
                  </a:solidFill>
                  <a:latin typeface="Arial"/>
                  <a:ea typeface="Arial"/>
                  <a:cs typeface="Arial"/>
                  <a:sym typeface="Arial"/>
                </a:rPr>
                <a:t>(art.25)</a:t>
              </a:r>
              <a:endParaRPr sz="1400" b="0" i="0" u="none" strike="noStrike" cap="none">
                <a:solidFill>
                  <a:srgbClr val="FFFFFF"/>
                </a:solidFill>
                <a:latin typeface="Arial"/>
                <a:ea typeface="Arial"/>
                <a:cs typeface="Arial"/>
                <a:sym typeface="Arial"/>
              </a:endParaRPr>
            </a:p>
          </p:txBody>
        </p:sp>
        <p:sp>
          <p:nvSpPr>
            <p:cNvPr id="18" name="Google Shape;142;g305f4c4ddac_0_152">
              <a:extLst>
                <a:ext uri="{FF2B5EF4-FFF2-40B4-BE49-F238E27FC236}">
                  <a16:creationId xmlns:a16="http://schemas.microsoft.com/office/drawing/2014/main" id="{749A084C-D8A9-6F69-06C9-6C877A500652}"/>
                </a:ext>
              </a:extLst>
            </p:cNvPr>
            <p:cNvSpPr/>
            <p:nvPr/>
          </p:nvSpPr>
          <p:spPr>
            <a:xfrm>
              <a:off x="2780020" y="1336386"/>
              <a:ext cx="1908300" cy="1145100"/>
            </a:xfrm>
            <a:prstGeom prst="rect">
              <a:avLst/>
            </a:prstGeom>
            <a:solidFill>
              <a:srgbClr val="5C7DC0"/>
            </a:solidFill>
            <a:ln w="38100" cap="flat" cmpd="sng">
              <a:solidFill>
                <a:srgbClr val="FFFFFF"/>
              </a:solidFill>
              <a:prstDash val="solid"/>
              <a:round/>
              <a:headEnd type="none" w="sm" len="sm"/>
              <a:tailEnd type="none" w="sm" len="sm"/>
            </a:ln>
            <a:effectLst>
              <a:outerShdw blurRad="40000" dist="20000" dir="5400000" rotWithShape="0">
                <a:srgbClr val="000000">
                  <a:alpha val="35686"/>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43;g305f4c4ddac_0_152">
              <a:extLst>
                <a:ext uri="{FF2B5EF4-FFF2-40B4-BE49-F238E27FC236}">
                  <a16:creationId xmlns:a16="http://schemas.microsoft.com/office/drawing/2014/main" id="{EB09431F-752E-F4CC-EC47-7A9E527BFC25}"/>
                </a:ext>
              </a:extLst>
            </p:cNvPr>
            <p:cNvSpPr txBox="1"/>
            <p:nvPr/>
          </p:nvSpPr>
          <p:spPr>
            <a:xfrm>
              <a:off x="2780020" y="1336386"/>
              <a:ext cx="1908300" cy="114510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FFFFFF"/>
                </a:buClr>
                <a:buSzPts val="1400"/>
                <a:buFont typeface="Arial"/>
                <a:buNone/>
              </a:pPr>
              <a:r>
                <a:rPr lang="it-IT" sz="1400" b="1" i="0" u="none" strike="noStrike" cap="none">
                  <a:solidFill>
                    <a:srgbClr val="FFFFFF"/>
                  </a:solidFill>
                  <a:latin typeface="Arial"/>
                  <a:ea typeface="Arial"/>
                  <a:cs typeface="Arial"/>
                  <a:sym typeface="Arial"/>
                </a:rPr>
                <a:t>Regole tecniche e certificazione </a:t>
              </a:r>
              <a:r>
                <a:rPr lang="it-IT" sz="1400" b="0" i="0" u="none" strike="noStrike" cap="none">
                  <a:solidFill>
                    <a:srgbClr val="FFFFFF"/>
                  </a:solidFill>
                  <a:latin typeface="Arial"/>
                  <a:ea typeface="Arial"/>
                  <a:cs typeface="Arial"/>
                  <a:sym typeface="Arial"/>
                </a:rPr>
                <a:t>piattaforme (art.26)</a:t>
              </a:r>
              <a:endParaRPr sz="1400" b="0" i="0" u="none" strike="noStrike" cap="none">
                <a:solidFill>
                  <a:srgbClr val="FFFFFF"/>
                </a:solidFill>
                <a:latin typeface="Arial"/>
                <a:ea typeface="Arial"/>
                <a:cs typeface="Arial"/>
                <a:sym typeface="Arial"/>
              </a:endParaRPr>
            </a:p>
          </p:txBody>
        </p:sp>
        <p:sp>
          <p:nvSpPr>
            <p:cNvPr id="20" name="Google Shape;144;g305f4c4ddac_0_152">
              <a:extLst>
                <a:ext uri="{FF2B5EF4-FFF2-40B4-BE49-F238E27FC236}">
                  <a16:creationId xmlns:a16="http://schemas.microsoft.com/office/drawing/2014/main" id="{53C260AC-3930-D86F-0DF3-8B92D2C29F91}"/>
                </a:ext>
              </a:extLst>
            </p:cNvPr>
            <p:cNvSpPr/>
            <p:nvPr/>
          </p:nvSpPr>
          <p:spPr>
            <a:xfrm>
              <a:off x="4879255" y="1336386"/>
              <a:ext cx="1908300" cy="1145100"/>
            </a:xfrm>
            <a:prstGeom prst="rect">
              <a:avLst/>
            </a:prstGeom>
            <a:solidFill>
              <a:srgbClr val="4058B9"/>
            </a:solidFill>
            <a:ln w="38100" cap="flat" cmpd="sng">
              <a:solidFill>
                <a:srgbClr val="FFFFFF"/>
              </a:solidFill>
              <a:prstDash val="solid"/>
              <a:round/>
              <a:headEnd type="none" w="sm" len="sm"/>
              <a:tailEnd type="none" w="sm" len="sm"/>
            </a:ln>
            <a:effectLst>
              <a:outerShdw blurRad="40000" dist="20000" dir="5400000" rotWithShape="0">
                <a:srgbClr val="000000">
                  <a:alpha val="35686"/>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 name="Google Shape;145;g305f4c4ddac_0_152">
              <a:extLst>
                <a:ext uri="{FF2B5EF4-FFF2-40B4-BE49-F238E27FC236}">
                  <a16:creationId xmlns:a16="http://schemas.microsoft.com/office/drawing/2014/main" id="{F5D14F2D-50D3-58CA-F363-A9FE7A197B0B}"/>
                </a:ext>
              </a:extLst>
            </p:cNvPr>
            <p:cNvSpPr txBox="1"/>
            <p:nvPr/>
          </p:nvSpPr>
          <p:spPr>
            <a:xfrm>
              <a:off x="4879255" y="1336386"/>
              <a:ext cx="1908300" cy="114510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FFFFFF"/>
                </a:buClr>
                <a:buSzPts val="1400"/>
                <a:buFont typeface="Arial"/>
                <a:buNone/>
              </a:pPr>
              <a:r>
                <a:rPr lang="it-IT" sz="1400" b="1" i="0" u="none" strike="noStrike" cap="none">
                  <a:solidFill>
                    <a:srgbClr val="FFFFFF"/>
                  </a:solidFill>
                  <a:latin typeface="Arial"/>
                  <a:ea typeface="Arial"/>
                  <a:cs typeface="Arial"/>
                  <a:sym typeface="Arial"/>
                </a:rPr>
                <a:t>Pubblicità legale </a:t>
              </a:r>
              <a:r>
                <a:rPr lang="it-IT" sz="1400" b="0" i="0" u="none" strike="noStrike" cap="none">
                  <a:solidFill>
                    <a:srgbClr val="FFFFFF"/>
                  </a:solidFill>
                  <a:latin typeface="Arial"/>
                  <a:ea typeface="Arial"/>
                  <a:cs typeface="Arial"/>
                  <a:sym typeface="Arial"/>
                </a:rPr>
                <a:t>degli atti e </a:t>
              </a:r>
              <a:r>
                <a:rPr lang="it-IT" sz="1400" b="1" i="0" u="none" strike="noStrike" cap="none">
                  <a:solidFill>
                    <a:srgbClr val="FFFFFF"/>
                  </a:solidFill>
                  <a:latin typeface="Arial"/>
                  <a:ea typeface="Arial"/>
                  <a:cs typeface="Arial"/>
                  <a:sym typeface="Arial"/>
                </a:rPr>
                <a:t>trasparenza</a:t>
              </a:r>
              <a:r>
                <a:rPr lang="it-IT" sz="1400" b="0" i="0" u="none" strike="noStrike" cap="none">
                  <a:solidFill>
                    <a:srgbClr val="FFFFFF"/>
                  </a:solidFill>
                  <a:latin typeface="Arial"/>
                  <a:ea typeface="Arial"/>
                  <a:cs typeface="Arial"/>
                  <a:sym typeface="Arial"/>
                </a:rPr>
                <a:t> (art.27 e 28, 84 e 85)</a:t>
              </a:r>
              <a:endParaRPr sz="1400" b="0" i="0" u="none" strike="noStrike" cap="none">
                <a:solidFill>
                  <a:srgbClr val="FFFFFF"/>
                </a:solidFill>
                <a:latin typeface="Arial"/>
                <a:ea typeface="Arial"/>
                <a:cs typeface="Arial"/>
                <a:sym typeface="Arial"/>
              </a:endParaRPr>
            </a:p>
          </p:txBody>
        </p:sp>
        <p:sp>
          <p:nvSpPr>
            <p:cNvPr id="22" name="Google Shape;146;g305f4c4ddac_0_152">
              <a:extLst>
                <a:ext uri="{FF2B5EF4-FFF2-40B4-BE49-F238E27FC236}">
                  <a16:creationId xmlns:a16="http://schemas.microsoft.com/office/drawing/2014/main" id="{9096AD04-20C3-7BEE-5E9B-BF85D331F725}"/>
                </a:ext>
              </a:extLst>
            </p:cNvPr>
            <p:cNvSpPr/>
            <p:nvPr/>
          </p:nvSpPr>
          <p:spPr>
            <a:xfrm>
              <a:off x="6978490" y="1336386"/>
              <a:ext cx="1908300" cy="1145100"/>
            </a:xfrm>
            <a:prstGeom prst="rect">
              <a:avLst/>
            </a:prstGeom>
            <a:solidFill>
              <a:srgbClr val="3840A0"/>
            </a:solidFill>
            <a:ln w="38100" cap="flat" cmpd="sng">
              <a:solidFill>
                <a:srgbClr val="FFFFFF"/>
              </a:solidFill>
              <a:prstDash val="solid"/>
              <a:round/>
              <a:headEnd type="none" w="sm" len="sm"/>
              <a:tailEnd type="none" w="sm" len="sm"/>
            </a:ln>
            <a:effectLst>
              <a:outerShdw blurRad="40000" dist="20000" dir="5400000" rotWithShape="0">
                <a:srgbClr val="000000">
                  <a:alpha val="35686"/>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147;g305f4c4ddac_0_152">
              <a:extLst>
                <a:ext uri="{FF2B5EF4-FFF2-40B4-BE49-F238E27FC236}">
                  <a16:creationId xmlns:a16="http://schemas.microsoft.com/office/drawing/2014/main" id="{0C6B0A01-C4D9-C4EE-1264-D32037406AFC}"/>
                </a:ext>
              </a:extLst>
            </p:cNvPr>
            <p:cNvSpPr txBox="1"/>
            <p:nvPr/>
          </p:nvSpPr>
          <p:spPr>
            <a:xfrm>
              <a:off x="6978490" y="1336386"/>
              <a:ext cx="1908300" cy="114510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FFFFFF"/>
                </a:buClr>
                <a:buSzPts val="1400"/>
                <a:buFont typeface="Arial"/>
                <a:buNone/>
              </a:pPr>
              <a:r>
                <a:rPr lang="it-IT" sz="1400" b="0" i="0" u="none" strike="noStrike" cap="none">
                  <a:solidFill>
                    <a:srgbClr val="FFFFFF"/>
                  </a:solidFill>
                  <a:latin typeface="Arial"/>
                  <a:ea typeface="Arial"/>
                  <a:cs typeface="Arial"/>
                  <a:sym typeface="Arial"/>
                </a:rPr>
                <a:t>Uso di </a:t>
              </a:r>
              <a:r>
                <a:rPr lang="it-IT" sz="1400" b="1" i="0" u="none" strike="noStrike" cap="none">
                  <a:solidFill>
                    <a:srgbClr val="FFFFFF"/>
                  </a:solidFill>
                  <a:latin typeface="Arial"/>
                  <a:ea typeface="Arial"/>
                  <a:cs typeface="Arial"/>
                  <a:sym typeface="Arial"/>
                </a:rPr>
                <a:t>procedure automatizzate </a:t>
              </a:r>
              <a:r>
                <a:rPr lang="it-IT" sz="1400" b="0" i="0" u="none" strike="noStrike" cap="none">
                  <a:solidFill>
                    <a:srgbClr val="FFFFFF"/>
                  </a:solidFill>
                  <a:latin typeface="Arial"/>
                  <a:ea typeface="Arial"/>
                  <a:cs typeface="Arial"/>
                  <a:sym typeface="Arial"/>
                </a:rPr>
                <a:t>nel ciclo di vita dei contratti (art.30)</a:t>
              </a:r>
              <a:endParaRPr sz="1400" b="0" i="0" u="none" strike="noStrike" cap="none">
                <a:solidFill>
                  <a:srgbClr val="FFFFFF"/>
                </a:solidFill>
                <a:latin typeface="Arial"/>
                <a:ea typeface="Arial"/>
                <a:cs typeface="Arial"/>
                <a:sym typeface="Arial"/>
              </a:endParaRPr>
            </a:p>
          </p:txBody>
        </p:sp>
        <p:sp>
          <p:nvSpPr>
            <p:cNvPr id="24" name="Google Shape;148;g305f4c4ddac_0_152">
              <a:extLst>
                <a:ext uri="{FF2B5EF4-FFF2-40B4-BE49-F238E27FC236}">
                  <a16:creationId xmlns:a16="http://schemas.microsoft.com/office/drawing/2014/main" id="{07E93D4E-88CF-0A2C-2E4E-BA9BB447E41B}"/>
                </a:ext>
              </a:extLst>
            </p:cNvPr>
            <p:cNvSpPr/>
            <p:nvPr/>
          </p:nvSpPr>
          <p:spPr>
            <a:xfrm>
              <a:off x="3829638" y="2672263"/>
              <a:ext cx="1908300" cy="1145100"/>
            </a:xfrm>
            <a:prstGeom prst="rect">
              <a:avLst/>
            </a:prstGeom>
            <a:solidFill>
              <a:srgbClr val="2F2F86"/>
            </a:solidFill>
            <a:ln w="38100" cap="flat" cmpd="sng">
              <a:solidFill>
                <a:srgbClr val="FFFFFF"/>
              </a:solidFill>
              <a:prstDash val="solid"/>
              <a:round/>
              <a:headEnd type="none" w="sm" len="sm"/>
              <a:tailEnd type="none" w="sm" len="sm"/>
            </a:ln>
            <a:effectLst>
              <a:outerShdw blurRad="40000" dist="20000" dir="5400000" rotWithShape="0">
                <a:srgbClr val="000000">
                  <a:alpha val="35686"/>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 name="Google Shape;149;g305f4c4ddac_0_152">
              <a:extLst>
                <a:ext uri="{FF2B5EF4-FFF2-40B4-BE49-F238E27FC236}">
                  <a16:creationId xmlns:a16="http://schemas.microsoft.com/office/drawing/2014/main" id="{7EBBE5D9-06EA-9F1E-75A3-50C57F4EA961}"/>
                </a:ext>
              </a:extLst>
            </p:cNvPr>
            <p:cNvSpPr txBox="1"/>
            <p:nvPr/>
          </p:nvSpPr>
          <p:spPr>
            <a:xfrm>
              <a:off x="3829638" y="2672263"/>
              <a:ext cx="1908300" cy="1145100"/>
            </a:xfrm>
            <a:prstGeom prst="rect">
              <a:avLst/>
            </a:prstGeom>
            <a:noFill/>
            <a:ln>
              <a:noFill/>
            </a:ln>
          </p:spPr>
          <p:txBody>
            <a:bodyPr spcFirstLastPara="1" wrap="square" lIns="53325" tIns="53325" rIns="53325" bIns="53325" anchor="ctr" anchorCtr="0">
              <a:noAutofit/>
            </a:bodyPr>
            <a:lstStyle/>
            <a:p>
              <a:pPr marL="0" marR="0" lvl="0" indent="0" algn="ctr" rtl="0">
                <a:lnSpc>
                  <a:spcPct val="90000"/>
                </a:lnSpc>
                <a:spcBef>
                  <a:spcPts val="0"/>
                </a:spcBef>
                <a:spcAft>
                  <a:spcPts val="0"/>
                </a:spcAft>
                <a:buClr>
                  <a:srgbClr val="FFFFFF"/>
                </a:buClr>
                <a:buSzPts val="1400"/>
                <a:buFont typeface="Arial"/>
                <a:buNone/>
              </a:pPr>
              <a:r>
                <a:rPr lang="it-IT" sz="1400" b="1" i="0" u="none" strike="noStrike" cap="none">
                  <a:solidFill>
                    <a:srgbClr val="FFFFFF"/>
                  </a:solidFill>
                  <a:latin typeface="Arial"/>
                  <a:ea typeface="Arial"/>
                  <a:cs typeface="Arial"/>
                  <a:sym typeface="Arial"/>
                </a:rPr>
                <a:t>Anagrafe degli O.E. </a:t>
              </a:r>
              <a:r>
                <a:rPr lang="it-IT" sz="1400" b="0" i="0" u="none" strike="noStrike" cap="none">
                  <a:solidFill>
                    <a:srgbClr val="FFFFFF"/>
                  </a:solidFill>
                  <a:latin typeface="Arial"/>
                  <a:ea typeface="Arial"/>
                  <a:cs typeface="Arial"/>
                  <a:sym typeface="Arial"/>
                </a:rPr>
                <a:t>partecipanti agli appalti (art.31)</a:t>
              </a:r>
              <a:endParaRPr sz="1400" b="0" i="0" u="none" strike="noStrike" cap="none">
                <a:solidFill>
                  <a:srgbClr val="FFFFFF"/>
                </a:solidFill>
                <a:latin typeface="Arial"/>
                <a:ea typeface="Arial"/>
                <a:cs typeface="Arial"/>
                <a:sym typeface="Arial"/>
              </a:endParaRPr>
            </a:p>
          </p:txBody>
        </p:sp>
      </p:grpSp>
    </p:spTree>
    <p:extLst>
      <p:ext uri="{BB962C8B-B14F-4D97-AF65-F5344CB8AC3E}">
        <p14:creationId xmlns:p14="http://schemas.microsoft.com/office/powerpoint/2010/main" val="3807454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5BE1F-BBB4-95EA-06DE-D0A0FBA56C6B}"/>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0E60AAE7-BE88-3A11-BD08-001A3515A105}"/>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dirty="0">
                <a:solidFill>
                  <a:srgbClr val="0066CC"/>
                </a:solidFill>
                <a:latin typeface="Titillium Web" panose="00000500000000000000" pitchFamily="2" charset="0"/>
                <a:cs typeface="Arial" panose="020B0604020202020204" pitchFamily="34" charset="0"/>
              </a:rPr>
              <a:t>Le piattaforme e i servizi digitali consentono, in particolare (art. 22, comma 2):</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anose="00000500000000000000" pitchFamily="2" charset="0"/>
                <a:cs typeface="Arial" panose="020B0604020202020204" pitchFamily="34" charset="0"/>
              </a:rPr>
              <a:t>la redazione o l’acquisizione degli atti in formato nativo digitale;</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anose="00000500000000000000" pitchFamily="2" charset="0"/>
                <a:cs typeface="Arial" panose="020B0604020202020204" pitchFamily="34" charset="0"/>
              </a:rPr>
              <a:t>la pubblicazione e la trasmissione dei dati e documenti alla Banca dati nazionale dei contratti pubblici;</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anose="00000500000000000000" pitchFamily="2" charset="0"/>
                <a:cs typeface="Arial" panose="020B0604020202020204" pitchFamily="34" charset="0"/>
              </a:rPr>
              <a:t>l’accesso elettronico alla documentazione di gara;</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anose="00000500000000000000" pitchFamily="2" charset="0"/>
                <a:cs typeface="Arial" panose="020B0604020202020204" pitchFamily="34" charset="0"/>
              </a:rPr>
              <a:t>la presentazione del documento di gara unico europeo in formato digitale e l’interoperabilità con il fascicolo virtuale dell’operatore economico;</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anose="00000500000000000000" pitchFamily="2" charset="0"/>
                <a:cs typeface="Arial" panose="020B0604020202020204" pitchFamily="34" charset="0"/>
              </a:rPr>
              <a:t>la presentazione delle offerte</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anose="00000500000000000000" pitchFamily="2" charset="0"/>
                <a:cs typeface="Arial" panose="020B0604020202020204" pitchFamily="34" charset="0"/>
              </a:rPr>
              <a:t>l’apertura, la gestione e la conservazione del fascicolo di gara in modalità digitale;</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anose="00000500000000000000" pitchFamily="2" charset="0"/>
                <a:cs typeface="Arial" panose="020B0604020202020204" pitchFamily="34" charset="0"/>
              </a:rPr>
              <a:t>il controllo tecnico, contabile e amministrativo dei contratti anche in fase di esecuzione e la gestione delle garanzie.</a:t>
            </a: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7C4E01F5-50DF-C9DB-6388-7D28C69A19F1}"/>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E7CB52F6-2A02-FFA9-23A2-32F275D6F73B}"/>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1895E38B-153E-09E7-8548-A66D4C6C8B4C}"/>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L’ecosistema di Approvvigionamento Digitale</a:t>
            </a:r>
          </a:p>
        </p:txBody>
      </p:sp>
      <p:pic>
        <p:nvPicPr>
          <p:cNvPr id="7" name="Immagine 6">
            <a:extLst>
              <a:ext uri="{FF2B5EF4-FFF2-40B4-BE49-F238E27FC236}">
                <a16:creationId xmlns:a16="http://schemas.microsoft.com/office/drawing/2014/main" id="{E3D8BEFB-CF79-7852-0ADB-F0ACF8C57FCF}"/>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661879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95B2A-EFAF-1024-DBD4-7AB8E0DFD0EB}"/>
            </a:ext>
          </a:extLst>
        </p:cNvPr>
        <p:cNvGrpSpPr/>
        <p:nvPr/>
      </p:nvGrpSpPr>
      <p:grpSpPr>
        <a:xfrm>
          <a:off x="0" y="0"/>
          <a:ext cx="0" cy="0"/>
          <a:chOff x="0" y="0"/>
          <a:chExt cx="0" cy="0"/>
        </a:xfrm>
      </p:grpSpPr>
      <p:sp>
        <p:nvSpPr>
          <p:cNvPr id="11" name="Google Shape;139;p4">
            <a:extLst>
              <a:ext uri="{FF2B5EF4-FFF2-40B4-BE49-F238E27FC236}">
                <a16:creationId xmlns:a16="http://schemas.microsoft.com/office/drawing/2014/main" id="{7BEACCFD-4291-9B4E-4035-7B49C4BECFA2}"/>
              </a:ext>
            </a:extLst>
          </p:cNvPr>
          <p:cNvSpPr/>
          <p:nvPr/>
        </p:nvSpPr>
        <p:spPr>
          <a:xfrm>
            <a:off x="3203475" y="4195900"/>
            <a:ext cx="4157700" cy="947100"/>
          </a:xfrm>
          <a:prstGeom prst="roundRect">
            <a:avLst>
              <a:gd name="adj" fmla="val 9027"/>
            </a:avLst>
          </a:prstGeom>
          <a:solidFill>
            <a:srgbClr val="CFE2F3"/>
          </a:solidFill>
          <a:ln w="9525" cap="flat" cmpd="sng">
            <a:solidFill>
              <a:srgbClr val="A5A5A5"/>
            </a:solidFill>
            <a:prstDash val="dot"/>
            <a:round/>
            <a:headEnd type="none" w="sm" len="sm"/>
            <a:tailEnd type="none" w="sm" len="sm"/>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700"/>
              <a:buFont typeface="Arial"/>
              <a:buNone/>
            </a:pPr>
            <a:endParaRPr sz="1700" b="0" i="0" u="none" strike="noStrike" cap="none">
              <a:solidFill>
                <a:srgbClr val="000000"/>
              </a:solidFill>
              <a:highlight>
                <a:srgbClr val="D0E0E3"/>
              </a:highlight>
              <a:latin typeface="Arial"/>
              <a:ea typeface="Arial"/>
              <a:cs typeface="Arial"/>
              <a:sym typeface="Arial"/>
            </a:endParaRPr>
          </a:p>
        </p:txBody>
      </p:sp>
      <p:pic>
        <p:nvPicPr>
          <p:cNvPr id="12" name="Google Shape;140;p4">
            <a:extLst>
              <a:ext uri="{FF2B5EF4-FFF2-40B4-BE49-F238E27FC236}">
                <a16:creationId xmlns:a16="http://schemas.microsoft.com/office/drawing/2014/main" id="{6E49032D-E650-1661-D7F3-9FDC68491F77}"/>
              </a:ext>
            </a:extLst>
          </p:cNvPr>
          <p:cNvPicPr preferRelativeResize="0"/>
          <p:nvPr/>
        </p:nvPicPr>
        <p:blipFill rotWithShape="1">
          <a:blip r:embed="rId2">
            <a:alphaModFix/>
          </a:blip>
          <a:srcRect/>
          <a:stretch/>
        </p:blipFill>
        <p:spPr>
          <a:xfrm>
            <a:off x="-1" y="6195640"/>
            <a:ext cx="12191999" cy="662360"/>
          </a:xfrm>
          <a:prstGeom prst="rect">
            <a:avLst/>
          </a:prstGeom>
          <a:noFill/>
          <a:ln>
            <a:noFill/>
          </a:ln>
        </p:spPr>
      </p:pic>
      <p:pic>
        <p:nvPicPr>
          <p:cNvPr id="13" name="Google Shape;141;p4">
            <a:extLst>
              <a:ext uri="{FF2B5EF4-FFF2-40B4-BE49-F238E27FC236}">
                <a16:creationId xmlns:a16="http://schemas.microsoft.com/office/drawing/2014/main" id="{BA6E8500-DDB9-67C4-C2CF-89CCB19CC6F0}"/>
              </a:ext>
            </a:extLst>
          </p:cNvPr>
          <p:cNvPicPr preferRelativeResize="0"/>
          <p:nvPr/>
        </p:nvPicPr>
        <p:blipFill rotWithShape="1">
          <a:blip r:embed="rId3">
            <a:alphaModFix/>
          </a:blip>
          <a:srcRect/>
          <a:stretch/>
        </p:blipFill>
        <p:spPr>
          <a:xfrm rot="10800000" flipH="1">
            <a:off x="-7258" y="774858"/>
            <a:ext cx="12192001" cy="106018"/>
          </a:xfrm>
          <a:prstGeom prst="rect">
            <a:avLst/>
          </a:prstGeom>
          <a:noFill/>
          <a:ln w="9525" cap="flat" cmpd="sng">
            <a:solidFill>
              <a:schemeClr val="accent1"/>
            </a:solidFill>
            <a:prstDash val="solid"/>
            <a:round/>
            <a:headEnd type="none" w="sm" len="sm"/>
            <a:tailEnd type="none" w="sm" len="sm"/>
          </a:ln>
        </p:spPr>
      </p:pic>
      <p:pic>
        <p:nvPicPr>
          <p:cNvPr id="14" name="Google Shape;142;p4">
            <a:extLst>
              <a:ext uri="{FF2B5EF4-FFF2-40B4-BE49-F238E27FC236}">
                <a16:creationId xmlns:a16="http://schemas.microsoft.com/office/drawing/2014/main" id="{21694453-F30C-36A5-4118-EEE2BCD1A768}"/>
              </a:ext>
            </a:extLst>
          </p:cNvPr>
          <p:cNvPicPr preferRelativeResize="0"/>
          <p:nvPr/>
        </p:nvPicPr>
        <p:blipFill rotWithShape="1">
          <a:blip r:embed="rId4">
            <a:alphaModFix/>
          </a:blip>
          <a:srcRect/>
          <a:stretch/>
        </p:blipFill>
        <p:spPr>
          <a:xfrm>
            <a:off x="0" y="-21731"/>
            <a:ext cx="12192000" cy="796589"/>
          </a:xfrm>
          <a:prstGeom prst="rect">
            <a:avLst/>
          </a:prstGeom>
          <a:noFill/>
          <a:ln>
            <a:noFill/>
          </a:ln>
        </p:spPr>
      </p:pic>
      <p:sp>
        <p:nvSpPr>
          <p:cNvPr id="15" name="Google Shape;143;p4">
            <a:extLst>
              <a:ext uri="{FF2B5EF4-FFF2-40B4-BE49-F238E27FC236}">
                <a16:creationId xmlns:a16="http://schemas.microsoft.com/office/drawing/2014/main" id="{756C058C-DBEB-653D-4E4D-EEE6550E1E8E}"/>
              </a:ext>
            </a:extLst>
          </p:cNvPr>
          <p:cNvSpPr/>
          <p:nvPr/>
        </p:nvSpPr>
        <p:spPr>
          <a:xfrm>
            <a:off x="186700" y="3078225"/>
            <a:ext cx="2463000" cy="1682400"/>
          </a:xfrm>
          <a:prstGeom prst="roundRect">
            <a:avLst>
              <a:gd name="adj" fmla="val 9027"/>
            </a:avLst>
          </a:prstGeom>
          <a:noFill/>
          <a:ln w="9525" cap="flat" cmpd="sng">
            <a:solidFill>
              <a:srgbClr val="A5A5A5"/>
            </a:solidFill>
            <a:prstDash val="dot"/>
            <a:round/>
            <a:headEnd type="none" w="sm" len="sm"/>
            <a:tailEnd type="none" w="sm" len="sm"/>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700"/>
              <a:buFont typeface="Arial"/>
              <a:buNone/>
            </a:pPr>
            <a:endParaRPr sz="1700" b="0" i="0" u="none" strike="noStrike" cap="none">
              <a:solidFill>
                <a:srgbClr val="000000"/>
              </a:solidFill>
              <a:highlight>
                <a:srgbClr val="4472C4"/>
              </a:highlight>
              <a:latin typeface="Arial"/>
              <a:ea typeface="Arial"/>
              <a:cs typeface="Arial"/>
              <a:sym typeface="Arial"/>
            </a:endParaRPr>
          </a:p>
        </p:txBody>
      </p:sp>
      <p:sp>
        <p:nvSpPr>
          <p:cNvPr id="16" name="Google Shape;144;p4">
            <a:extLst>
              <a:ext uri="{FF2B5EF4-FFF2-40B4-BE49-F238E27FC236}">
                <a16:creationId xmlns:a16="http://schemas.microsoft.com/office/drawing/2014/main" id="{989CCBF0-15B8-852B-488C-911034EE3046}"/>
              </a:ext>
            </a:extLst>
          </p:cNvPr>
          <p:cNvSpPr/>
          <p:nvPr/>
        </p:nvSpPr>
        <p:spPr>
          <a:xfrm>
            <a:off x="556800" y="4804733"/>
            <a:ext cx="2064300" cy="1302000"/>
          </a:xfrm>
          <a:prstGeom prst="roundRect">
            <a:avLst>
              <a:gd name="adj" fmla="val 9027"/>
            </a:avLst>
          </a:prstGeom>
          <a:noFill/>
          <a:ln w="9525" cap="flat" cmpd="sng">
            <a:solidFill>
              <a:srgbClr val="A5A5A5"/>
            </a:solidFill>
            <a:prstDash val="dot"/>
            <a:round/>
            <a:headEnd type="none" w="sm" len="sm"/>
            <a:tailEnd type="none" w="sm" len="sm"/>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700"/>
              <a:buFont typeface="Arial"/>
              <a:buNone/>
            </a:pPr>
            <a:endParaRPr sz="1700" b="0" i="0" u="none" strike="noStrike" cap="none">
              <a:solidFill>
                <a:srgbClr val="000000"/>
              </a:solidFill>
              <a:highlight>
                <a:srgbClr val="4472C4"/>
              </a:highlight>
              <a:latin typeface="Arial"/>
              <a:ea typeface="Arial"/>
              <a:cs typeface="Arial"/>
              <a:sym typeface="Arial"/>
            </a:endParaRPr>
          </a:p>
        </p:txBody>
      </p:sp>
      <p:sp>
        <p:nvSpPr>
          <p:cNvPr id="17" name="Google Shape;145;p4">
            <a:extLst>
              <a:ext uri="{FF2B5EF4-FFF2-40B4-BE49-F238E27FC236}">
                <a16:creationId xmlns:a16="http://schemas.microsoft.com/office/drawing/2014/main" id="{25E8B754-378B-857D-FE86-23540B7487FE}"/>
              </a:ext>
            </a:extLst>
          </p:cNvPr>
          <p:cNvSpPr/>
          <p:nvPr/>
        </p:nvSpPr>
        <p:spPr>
          <a:xfrm>
            <a:off x="355400" y="2021125"/>
            <a:ext cx="1887900" cy="864600"/>
          </a:xfrm>
          <a:prstGeom prst="roundRect">
            <a:avLst>
              <a:gd name="adj" fmla="val 9027"/>
            </a:avLst>
          </a:prstGeom>
          <a:noFill/>
          <a:ln w="9525" cap="flat" cmpd="sng">
            <a:solidFill>
              <a:srgbClr val="A5A5A5"/>
            </a:solidFill>
            <a:prstDash val="dot"/>
            <a:round/>
            <a:headEnd type="none" w="sm" len="sm"/>
            <a:tailEnd type="none" w="sm" len="sm"/>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700"/>
              <a:buFont typeface="Arial"/>
              <a:buNone/>
            </a:pPr>
            <a:endParaRPr sz="1700" b="0" i="0" u="none" strike="noStrike" cap="none">
              <a:solidFill>
                <a:srgbClr val="000000"/>
              </a:solidFill>
              <a:highlight>
                <a:srgbClr val="4472C4"/>
              </a:highlight>
              <a:latin typeface="Arial"/>
              <a:ea typeface="Arial"/>
              <a:cs typeface="Arial"/>
              <a:sym typeface="Arial"/>
            </a:endParaRPr>
          </a:p>
        </p:txBody>
      </p:sp>
      <p:sp>
        <p:nvSpPr>
          <p:cNvPr id="18" name="Google Shape;146;p4">
            <a:extLst>
              <a:ext uri="{FF2B5EF4-FFF2-40B4-BE49-F238E27FC236}">
                <a16:creationId xmlns:a16="http://schemas.microsoft.com/office/drawing/2014/main" id="{9BA5E27C-8054-6AF8-97CF-611FFB1569F5}"/>
              </a:ext>
            </a:extLst>
          </p:cNvPr>
          <p:cNvSpPr/>
          <p:nvPr/>
        </p:nvSpPr>
        <p:spPr>
          <a:xfrm>
            <a:off x="3058525" y="1481700"/>
            <a:ext cx="4862400" cy="1302000"/>
          </a:xfrm>
          <a:prstGeom prst="roundRect">
            <a:avLst>
              <a:gd name="adj" fmla="val 9027"/>
            </a:avLst>
          </a:prstGeom>
          <a:solidFill>
            <a:srgbClr val="CFE2F3"/>
          </a:solidFill>
          <a:ln w="9525" cap="flat" cmpd="sng">
            <a:solidFill>
              <a:srgbClr val="A5A5A5"/>
            </a:solidFill>
            <a:prstDash val="dot"/>
            <a:round/>
            <a:headEnd type="none" w="sm" len="sm"/>
            <a:tailEnd type="none" w="sm" len="sm"/>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700"/>
              <a:buFont typeface="Arial"/>
              <a:buNone/>
            </a:pPr>
            <a:endParaRPr sz="1700" b="0" i="0" u="none" strike="noStrike" cap="none">
              <a:solidFill>
                <a:srgbClr val="000000"/>
              </a:solidFill>
              <a:highlight>
                <a:srgbClr val="D0E0E3"/>
              </a:highlight>
              <a:latin typeface="Arial"/>
              <a:ea typeface="Arial"/>
              <a:cs typeface="Arial"/>
              <a:sym typeface="Arial"/>
            </a:endParaRPr>
          </a:p>
        </p:txBody>
      </p:sp>
      <p:sp>
        <p:nvSpPr>
          <p:cNvPr id="19" name="Google Shape;147;p4">
            <a:extLst>
              <a:ext uri="{FF2B5EF4-FFF2-40B4-BE49-F238E27FC236}">
                <a16:creationId xmlns:a16="http://schemas.microsoft.com/office/drawing/2014/main" id="{A7FF6D92-F11B-BC16-B00E-CCA663A8FA93}"/>
              </a:ext>
            </a:extLst>
          </p:cNvPr>
          <p:cNvSpPr/>
          <p:nvPr/>
        </p:nvSpPr>
        <p:spPr>
          <a:xfrm>
            <a:off x="3203482" y="1689927"/>
            <a:ext cx="848100" cy="1017900"/>
          </a:xfrm>
          <a:prstGeom prst="roundRect">
            <a:avLst>
              <a:gd name="adj" fmla="val 16667"/>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Anagrafe unica delle stazioni appaltanti - (AUSA)</a:t>
            </a:r>
            <a:endParaRPr sz="1900" b="0" i="0" u="none" strike="noStrike" cap="none">
              <a:solidFill>
                <a:srgbClr val="44546A"/>
              </a:solidFill>
              <a:latin typeface="Arial"/>
              <a:ea typeface="Arial"/>
              <a:cs typeface="Arial"/>
              <a:sym typeface="Arial"/>
            </a:endParaRPr>
          </a:p>
        </p:txBody>
      </p:sp>
      <p:sp>
        <p:nvSpPr>
          <p:cNvPr id="20" name="Google Shape;148;p4">
            <a:extLst>
              <a:ext uri="{FF2B5EF4-FFF2-40B4-BE49-F238E27FC236}">
                <a16:creationId xmlns:a16="http://schemas.microsoft.com/office/drawing/2014/main" id="{F3018A27-C57C-8991-528A-6E9F2E4CFCFB}"/>
              </a:ext>
            </a:extLst>
          </p:cNvPr>
          <p:cNvSpPr/>
          <p:nvPr/>
        </p:nvSpPr>
        <p:spPr>
          <a:xfrm>
            <a:off x="4150260" y="1697665"/>
            <a:ext cx="848100" cy="1017900"/>
          </a:xfrm>
          <a:prstGeom prst="roundRect">
            <a:avLst>
              <a:gd name="adj" fmla="val 16667"/>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Casellario informatico dei Contratti Pubblici  </a:t>
            </a:r>
            <a:endParaRPr sz="1700" b="0" i="0" u="none" strike="noStrike" cap="none">
              <a:solidFill>
                <a:srgbClr val="44546A"/>
              </a:solidFill>
              <a:latin typeface="Arial"/>
              <a:ea typeface="Arial"/>
              <a:cs typeface="Arial"/>
              <a:sym typeface="Arial"/>
            </a:endParaRPr>
          </a:p>
        </p:txBody>
      </p:sp>
      <p:sp>
        <p:nvSpPr>
          <p:cNvPr id="21" name="Google Shape;149;p4">
            <a:extLst>
              <a:ext uri="{FF2B5EF4-FFF2-40B4-BE49-F238E27FC236}">
                <a16:creationId xmlns:a16="http://schemas.microsoft.com/office/drawing/2014/main" id="{C54801B0-7906-00D9-E9FB-ABE12BB72AAF}"/>
              </a:ext>
            </a:extLst>
          </p:cNvPr>
          <p:cNvSpPr/>
          <p:nvPr/>
        </p:nvSpPr>
        <p:spPr>
          <a:xfrm>
            <a:off x="5083641" y="1687102"/>
            <a:ext cx="848100" cy="1017900"/>
          </a:xfrm>
          <a:prstGeom prst="roundRect">
            <a:avLst>
              <a:gd name="adj" fmla="val 16667"/>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500"/>
              <a:buFont typeface="Arial"/>
              <a:buNone/>
            </a:pPr>
            <a:r>
              <a:rPr lang="it-IT" sz="800" b="0" i="0" u="none" strike="noStrike" cap="none">
                <a:solidFill>
                  <a:srgbClr val="44546A"/>
                </a:solidFill>
                <a:latin typeface="Titillium Web"/>
                <a:ea typeface="Titillium Web"/>
                <a:cs typeface="Titillium Web"/>
                <a:sym typeface="Titillium Web"/>
              </a:rPr>
              <a:t>Anagrafe degli Operatori Economici</a:t>
            </a:r>
            <a:r>
              <a:rPr lang="it-IT" sz="800" b="1" i="0" u="none" strike="noStrike" cap="none">
                <a:solidFill>
                  <a:srgbClr val="5A6772"/>
                </a:solidFill>
                <a:latin typeface="Titillium Web"/>
                <a:ea typeface="Titillium Web"/>
                <a:cs typeface="Titillium Web"/>
                <a:sym typeface="Titillium Web"/>
              </a:rPr>
              <a:t> </a:t>
            </a:r>
            <a:endParaRPr sz="800" b="0" i="0" u="none" strike="noStrike" cap="none">
              <a:solidFill>
                <a:srgbClr val="44546A"/>
              </a:solidFill>
              <a:latin typeface="Titillium Web"/>
              <a:ea typeface="Titillium Web"/>
              <a:cs typeface="Titillium Web"/>
              <a:sym typeface="Titillium Web"/>
            </a:endParaRPr>
          </a:p>
        </p:txBody>
      </p:sp>
      <p:sp>
        <p:nvSpPr>
          <p:cNvPr id="22" name="Google Shape;150;p4">
            <a:extLst>
              <a:ext uri="{FF2B5EF4-FFF2-40B4-BE49-F238E27FC236}">
                <a16:creationId xmlns:a16="http://schemas.microsoft.com/office/drawing/2014/main" id="{9DA9A509-4E8B-D033-D51C-C880D8E287A1}"/>
              </a:ext>
            </a:extLst>
          </p:cNvPr>
          <p:cNvSpPr/>
          <p:nvPr/>
        </p:nvSpPr>
        <p:spPr>
          <a:xfrm>
            <a:off x="6010360" y="1697665"/>
            <a:ext cx="848100" cy="1017900"/>
          </a:xfrm>
          <a:prstGeom prst="roundRect">
            <a:avLst>
              <a:gd name="adj" fmla="val 16667"/>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500"/>
              <a:buFont typeface="Arial"/>
              <a:buNone/>
            </a:pPr>
            <a:r>
              <a:rPr lang="it-IT" sz="800" b="0" i="0" u="none" strike="noStrike" cap="none">
                <a:solidFill>
                  <a:srgbClr val="44546A"/>
                </a:solidFill>
                <a:latin typeface="Titillium Web"/>
                <a:ea typeface="Titillium Web"/>
                <a:cs typeface="Titillium Web"/>
                <a:sym typeface="Titillium Web"/>
              </a:rPr>
              <a:t>Piattaforma</a:t>
            </a:r>
            <a:endParaRPr sz="800" b="0" i="0" u="none" strike="noStrike" cap="none">
              <a:solidFill>
                <a:srgbClr val="44546A"/>
              </a:solidFill>
              <a:latin typeface="Titillium Web"/>
              <a:ea typeface="Titillium Web"/>
              <a:cs typeface="Titillium Web"/>
              <a:sym typeface="Titillium Web"/>
            </a:endParaRPr>
          </a:p>
          <a:p>
            <a:pPr marL="0" marR="0" lvl="0" indent="0" algn="l" rtl="0">
              <a:lnSpc>
                <a:spcPct val="100000"/>
              </a:lnSpc>
              <a:spcBef>
                <a:spcPts val="0"/>
              </a:spcBef>
              <a:spcAft>
                <a:spcPts val="0"/>
              </a:spcAft>
              <a:buClr>
                <a:srgbClr val="000000"/>
              </a:buClr>
              <a:buSzPts val="1500"/>
              <a:buFont typeface="Arial"/>
              <a:buNone/>
            </a:pPr>
            <a:r>
              <a:rPr lang="it-IT" sz="800" b="0" i="0" u="none" strike="noStrike" cap="none">
                <a:solidFill>
                  <a:srgbClr val="44546A"/>
                </a:solidFill>
                <a:latin typeface="Titillium Web"/>
                <a:ea typeface="Titillium Web"/>
                <a:cs typeface="Titillium Web"/>
                <a:sym typeface="Titillium Web"/>
              </a:rPr>
              <a:t>Contratti </a:t>
            </a:r>
            <a:endParaRPr sz="800" b="0" i="0" u="none" strike="noStrike" cap="none">
              <a:solidFill>
                <a:srgbClr val="44546A"/>
              </a:solidFill>
              <a:latin typeface="Titillium Web"/>
              <a:ea typeface="Titillium Web"/>
              <a:cs typeface="Titillium Web"/>
              <a:sym typeface="Titillium Web"/>
            </a:endParaRPr>
          </a:p>
          <a:p>
            <a:pPr marL="0" marR="0" lvl="0" indent="0" algn="l" rtl="0">
              <a:lnSpc>
                <a:spcPct val="100000"/>
              </a:lnSpc>
              <a:spcBef>
                <a:spcPts val="0"/>
              </a:spcBef>
              <a:spcAft>
                <a:spcPts val="0"/>
              </a:spcAft>
              <a:buClr>
                <a:srgbClr val="000000"/>
              </a:buClr>
              <a:buSzPts val="1500"/>
              <a:buFont typeface="Arial"/>
              <a:buNone/>
            </a:pPr>
            <a:r>
              <a:rPr lang="it-IT" sz="800" b="0" i="0" u="none" strike="noStrike" cap="none">
                <a:solidFill>
                  <a:srgbClr val="44546A"/>
                </a:solidFill>
                <a:latin typeface="Titillium Web"/>
                <a:ea typeface="Titillium Web"/>
                <a:cs typeface="Titillium Web"/>
                <a:sym typeface="Titillium Web"/>
              </a:rPr>
              <a:t>Pubblici</a:t>
            </a:r>
            <a:endParaRPr sz="800" b="0" i="0" u="none" strike="noStrike" cap="none">
              <a:solidFill>
                <a:srgbClr val="44546A"/>
              </a:solidFill>
              <a:latin typeface="Titillium Web"/>
              <a:ea typeface="Titillium Web"/>
              <a:cs typeface="Titillium Web"/>
              <a:sym typeface="Titillium Web"/>
            </a:endParaRPr>
          </a:p>
          <a:p>
            <a:pPr marL="0" marR="0" lvl="0" indent="0" algn="l" rtl="0">
              <a:lnSpc>
                <a:spcPct val="100000"/>
              </a:lnSpc>
              <a:spcBef>
                <a:spcPts val="0"/>
              </a:spcBef>
              <a:spcAft>
                <a:spcPts val="0"/>
              </a:spcAft>
              <a:buClr>
                <a:srgbClr val="000000"/>
              </a:buClr>
              <a:buSzPts val="1500"/>
              <a:buFont typeface="Arial"/>
              <a:buNone/>
            </a:pPr>
            <a:r>
              <a:rPr lang="it-IT" sz="800" b="0" i="0" u="none" strike="noStrike" cap="none">
                <a:solidFill>
                  <a:srgbClr val="44546A"/>
                </a:solidFill>
                <a:latin typeface="Titillium Web"/>
                <a:ea typeface="Titillium Web"/>
                <a:cs typeface="Titillium Web"/>
                <a:sym typeface="Titillium Web"/>
              </a:rPr>
              <a:t>(PCP)</a:t>
            </a:r>
            <a:endParaRPr sz="800" b="0" i="0" u="none" strike="noStrike" cap="none">
              <a:solidFill>
                <a:srgbClr val="44546A"/>
              </a:solidFill>
              <a:latin typeface="Titillium Web"/>
              <a:ea typeface="Titillium Web"/>
              <a:cs typeface="Titillium Web"/>
              <a:sym typeface="Titillium Web"/>
            </a:endParaRPr>
          </a:p>
        </p:txBody>
      </p:sp>
      <p:sp>
        <p:nvSpPr>
          <p:cNvPr id="23" name="Google Shape;151;p4">
            <a:extLst>
              <a:ext uri="{FF2B5EF4-FFF2-40B4-BE49-F238E27FC236}">
                <a16:creationId xmlns:a16="http://schemas.microsoft.com/office/drawing/2014/main" id="{FFFC2A75-2C1C-8C79-C811-DB72FC9B0766}"/>
              </a:ext>
            </a:extLst>
          </p:cNvPr>
          <p:cNvSpPr/>
          <p:nvPr/>
        </p:nvSpPr>
        <p:spPr>
          <a:xfrm>
            <a:off x="6937040" y="1697665"/>
            <a:ext cx="848100" cy="1017900"/>
          </a:xfrm>
          <a:prstGeom prst="roundRect">
            <a:avLst>
              <a:gd name="adj" fmla="val 16667"/>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Fascicolo virtuale dell’</a:t>
            </a:r>
            <a:endParaRPr sz="800" b="0" i="0" u="none" strike="noStrike" cap="none">
              <a:solidFill>
                <a:srgbClr val="44546A"/>
              </a:solidFill>
              <a:latin typeface="Titillium Web"/>
              <a:ea typeface="Titillium Web"/>
              <a:cs typeface="Titillium Web"/>
              <a:sym typeface="Titillium Web"/>
            </a:endParaRPr>
          </a:p>
          <a:p>
            <a:pPr marL="0" marR="0" lvl="0" indent="0" algn="l" rtl="0">
              <a:lnSpc>
                <a:spcPct val="100000"/>
              </a:lnSpc>
              <a:spcBef>
                <a:spcPts val="0"/>
              </a:spcBef>
              <a:spcAft>
                <a:spcPts val="0"/>
              </a:spcAft>
              <a:buClr>
                <a:srgbClr val="000000"/>
              </a:buClr>
              <a:buSzPts val="1500"/>
              <a:buFont typeface="Arial"/>
              <a:buNone/>
            </a:pPr>
            <a:r>
              <a:rPr lang="it-IT" sz="800" b="0" i="0" u="none" strike="noStrike" cap="none">
                <a:solidFill>
                  <a:srgbClr val="44546A"/>
                </a:solidFill>
                <a:latin typeface="Titillium Web"/>
                <a:ea typeface="Titillium Web"/>
                <a:cs typeface="Titillium Web"/>
                <a:sym typeface="Titillium Web"/>
              </a:rPr>
              <a:t>operatore </a:t>
            </a:r>
            <a:r>
              <a:rPr lang="it-IT" sz="700" b="0" i="0" u="none" strike="noStrike" cap="none">
                <a:solidFill>
                  <a:srgbClr val="44546A"/>
                </a:solidFill>
                <a:latin typeface="Titillium Web"/>
                <a:ea typeface="Titillium Web"/>
                <a:cs typeface="Titillium Web"/>
                <a:sym typeface="Titillium Web"/>
              </a:rPr>
              <a:t>economico</a:t>
            </a:r>
            <a:r>
              <a:rPr lang="it-IT" sz="800" b="0" i="0" u="none" strike="noStrike" cap="none">
                <a:solidFill>
                  <a:srgbClr val="44546A"/>
                </a:solidFill>
                <a:latin typeface="Titillium Web"/>
                <a:ea typeface="Titillium Web"/>
                <a:cs typeface="Titillium Web"/>
                <a:sym typeface="Titillium Web"/>
              </a:rPr>
              <a:t> – FVOE  </a:t>
            </a:r>
            <a:endParaRPr sz="1700" b="0" i="0" u="none" strike="noStrike" cap="none">
              <a:solidFill>
                <a:srgbClr val="44546A"/>
              </a:solidFill>
              <a:latin typeface="Arial"/>
              <a:ea typeface="Arial"/>
              <a:cs typeface="Arial"/>
              <a:sym typeface="Arial"/>
            </a:endParaRPr>
          </a:p>
        </p:txBody>
      </p:sp>
      <p:sp>
        <p:nvSpPr>
          <p:cNvPr id="24" name="Google Shape;152;p4">
            <a:extLst>
              <a:ext uri="{FF2B5EF4-FFF2-40B4-BE49-F238E27FC236}">
                <a16:creationId xmlns:a16="http://schemas.microsoft.com/office/drawing/2014/main" id="{F2BBE5A2-504C-1512-CE78-023954FD0EE3}"/>
              </a:ext>
            </a:extLst>
          </p:cNvPr>
          <p:cNvSpPr txBox="1"/>
          <p:nvPr/>
        </p:nvSpPr>
        <p:spPr>
          <a:xfrm>
            <a:off x="3668126" y="1373650"/>
            <a:ext cx="3252300" cy="464100"/>
          </a:xfrm>
          <a:prstGeom prst="rect">
            <a:avLst/>
          </a:prstGeom>
          <a:noFill/>
          <a:ln>
            <a:noFill/>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rgbClr val="000000"/>
              </a:buClr>
              <a:buSzPts val="1100"/>
              <a:buFont typeface="Arial"/>
              <a:buNone/>
            </a:pPr>
            <a:r>
              <a:rPr lang="it-IT" sz="900" b="1" i="0" u="none" strike="noStrike" cap="none">
                <a:solidFill>
                  <a:srgbClr val="0066CC"/>
                </a:solidFill>
                <a:latin typeface="Titillium Web"/>
                <a:ea typeface="Titillium Web"/>
                <a:cs typeface="Titillium Web"/>
                <a:sym typeface="Titillium Web"/>
              </a:rPr>
              <a:t>BANCA DATI NAZIONALE CONTRATTI PUBBLICI (ANAC)</a:t>
            </a:r>
            <a:endParaRPr sz="900" b="1" i="0" u="none" strike="noStrike" cap="none">
              <a:solidFill>
                <a:srgbClr val="0066CC"/>
              </a:solidFill>
              <a:latin typeface="Titillium Web"/>
              <a:ea typeface="Titillium Web"/>
              <a:cs typeface="Titillium Web"/>
              <a:sym typeface="Titillium Web"/>
            </a:endParaRPr>
          </a:p>
        </p:txBody>
      </p:sp>
      <p:sp>
        <p:nvSpPr>
          <p:cNvPr id="25" name="Google Shape;154;p4">
            <a:extLst>
              <a:ext uri="{FF2B5EF4-FFF2-40B4-BE49-F238E27FC236}">
                <a16:creationId xmlns:a16="http://schemas.microsoft.com/office/drawing/2014/main" id="{9EA37A18-EA86-BF1D-7051-DE657C3DE43B}"/>
              </a:ext>
            </a:extLst>
          </p:cNvPr>
          <p:cNvSpPr/>
          <p:nvPr/>
        </p:nvSpPr>
        <p:spPr>
          <a:xfrm>
            <a:off x="838625" y="2069200"/>
            <a:ext cx="1319400" cy="468000"/>
          </a:xfrm>
          <a:prstGeom prst="roundRect">
            <a:avLst>
              <a:gd name="adj" fmla="val 8973"/>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Piattaforma Unica della Trasparenza e sistema di pubblicità legale </a:t>
            </a:r>
            <a:endParaRPr sz="800" b="0" i="0" u="none" strike="noStrike" cap="none">
              <a:solidFill>
                <a:srgbClr val="FF0000"/>
              </a:solidFill>
              <a:latin typeface="Arial"/>
              <a:ea typeface="Arial"/>
              <a:cs typeface="Arial"/>
              <a:sym typeface="Arial"/>
            </a:endParaRPr>
          </a:p>
        </p:txBody>
      </p:sp>
      <p:cxnSp>
        <p:nvCxnSpPr>
          <p:cNvPr id="26" name="Google Shape;155;p4">
            <a:extLst>
              <a:ext uri="{FF2B5EF4-FFF2-40B4-BE49-F238E27FC236}">
                <a16:creationId xmlns:a16="http://schemas.microsoft.com/office/drawing/2014/main" id="{B103C912-A32D-29F7-0A60-EA9CB37AEC54}"/>
              </a:ext>
            </a:extLst>
          </p:cNvPr>
          <p:cNvCxnSpPr>
            <a:stCxn id="18" idx="2"/>
            <a:endCxn id="27" idx="0"/>
          </p:cNvCxnSpPr>
          <p:nvPr/>
        </p:nvCxnSpPr>
        <p:spPr>
          <a:xfrm rot="5400000">
            <a:off x="5158375" y="2901150"/>
            <a:ext cx="448800" cy="213900"/>
          </a:xfrm>
          <a:prstGeom prst="bentConnector3">
            <a:avLst>
              <a:gd name="adj1" fmla="val 50001"/>
            </a:avLst>
          </a:prstGeom>
          <a:noFill/>
          <a:ln w="9525" cap="flat" cmpd="sng">
            <a:solidFill>
              <a:srgbClr val="0066CC"/>
            </a:solidFill>
            <a:prstDash val="solid"/>
            <a:round/>
            <a:headEnd type="triangle" w="med" len="med"/>
            <a:tailEnd type="triangle" w="med" len="med"/>
          </a:ln>
        </p:spPr>
      </p:cxnSp>
      <p:sp>
        <p:nvSpPr>
          <p:cNvPr id="27" name="Google Shape;156;p4">
            <a:extLst>
              <a:ext uri="{FF2B5EF4-FFF2-40B4-BE49-F238E27FC236}">
                <a16:creationId xmlns:a16="http://schemas.microsoft.com/office/drawing/2014/main" id="{BAC61E56-734C-BC72-FFA3-03FBCC0F9530}"/>
              </a:ext>
            </a:extLst>
          </p:cNvPr>
          <p:cNvSpPr/>
          <p:nvPr/>
        </p:nvSpPr>
        <p:spPr>
          <a:xfrm>
            <a:off x="4193184" y="3232511"/>
            <a:ext cx="2165100" cy="599700"/>
          </a:xfrm>
          <a:prstGeom prst="roundRect">
            <a:avLst>
              <a:gd name="adj" fmla="val 16667"/>
            </a:avLst>
          </a:prstGeom>
          <a:solidFill>
            <a:srgbClr val="FFFFFF"/>
          </a:solidFill>
          <a:ln w="9525" cap="flat" cmpd="sng">
            <a:solidFill>
              <a:srgbClr val="0166CC"/>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rgbClr val="000000"/>
              </a:buClr>
              <a:buSzPts val="800"/>
              <a:buFont typeface="Arial"/>
              <a:buNone/>
            </a:pPr>
            <a:r>
              <a:rPr lang="it-IT" sz="800" b="1" i="0" u="none" strike="noStrike" cap="none">
                <a:solidFill>
                  <a:srgbClr val="000000"/>
                </a:solidFill>
                <a:latin typeface="Titillium Web"/>
                <a:ea typeface="Titillium Web"/>
                <a:cs typeface="Titillium Web"/>
                <a:sym typeface="Titillium Web"/>
              </a:rPr>
              <a:t>PDND</a:t>
            </a:r>
            <a:br>
              <a:rPr lang="it-IT" sz="800" b="1" i="0" u="none" strike="noStrike" cap="none">
                <a:solidFill>
                  <a:srgbClr val="000000"/>
                </a:solidFill>
                <a:latin typeface="Titillium Web"/>
                <a:ea typeface="Titillium Web"/>
                <a:cs typeface="Titillium Web"/>
                <a:sym typeface="Titillium Web"/>
              </a:rPr>
            </a:br>
            <a:r>
              <a:rPr lang="it-IT" sz="800" b="0" i="0" u="none" strike="noStrike" cap="none">
                <a:solidFill>
                  <a:srgbClr val="000000"/>
                </a:solidFill>
                <a:latin typeface="Titillium Web"/>
                <a:ea typeface="Titillium Web"/>
                <a:cs typeface="Titillium Web"/>
                <a:sym typeface="Titillium Web"/>
              </a:rPr>
              <a:t>Piattaforma Digitale Nazionale Dati</a:t>
            </a:r>
            <a:r>
              <a:rPr lang="it-IT" sz="800" b="1" i="0" u="none" strike="noStrike" cap="none">
                <a:solidFill>
                  <a:srgbClr val="000000"/>
                </a:solidFill>
                <a:latin typeface="Titillium Web"/>
                <a:ea typeface="Titillium Web"/>
                <a:cs typeface="Titillium Web"/>
                <a:sym typeface="Titillium Web"/>
              </a:rPr>
              <a:t> </a:t>
            </a:r>
            <a:endParaRPr sz="800" b="1" i="0" u="none" strike="noStrike" cap="none">
              <a:solidFill>
                <a:srgbClr val="000000"/>
              </a:solidFill>
              <a:latin typeface="Titillium Web"/>
              <a:ea typeface="Titillium Web"/>
              <a:cs typeface="Titillium Web"/>
              <a:sym typeface="Titillium Web"/>
            </a:endParaRPr>
          </a:p>
        </p:txBody>
      </p:sp>
      <p:sp>
        <p:nvSpPr>
          <p:cNvPr id="28" name="Google Shape;157;p4">
            <a:extLst>
              <a:ext uri="{FF2B5EF4-FFF2-40B4-BE49-F238E27FC236}">
                <a16:creationId xmlns:a16="http://schemas.microsoft.com/office/drawing/2014/main" id="{4873DEA6-356D-F7E8-48BF-3AAF7E77DFA7}"/>
              </a:ext>
            </a:extLst>
          </p:cNvPr>
          <p:cNvSpPr/>
          <p:nvPr/>
        </p:nvSpPr>
        <p:spPr>
          <a:xfrm>
            <a:off x="4661266" y="4359705"/>
            <a:ext cx="1266000" cy="594900"/>
          </a:xfrm>
          <a:prstGeom prst="roundRect">
            <a:avLst>
              <a:gd name="adj" fmla="val 16667"/>
            </a:avLst>
          </a:prstGeom>
          <a:solidFill>
            <a:srgbClr val="0066CC"/>
          </a:solidFill>
          <a:ln w="9525" cap="flat" cmpd="sng">
            <a:solidFill>
              <a:srgbClr val="A5A5A5"/>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rgbClr val="000000"/>
              </a:buClr>
              <a:buSzPts val="800"/>
              <a:buFont typeface="Arial"/>
              <a:buNone/>
            </a:pPr>
            <a:r>
              <a:rPr lang="it-IT" sz="800" b="1" i="0" u="none" strike="noStrike" cap="none">
                <a:solidFill>
                  <a:srgbClr val="FFFFFF"/>
                </a:solidFill>
                <a:latin typeface="Titillium Web"/>
                <a:ea typeface="Titillium Web"/>
                <a:cs typeface="Titillium Web"/>
                <a:sym typeface="Titillium Web"/>
              </a:rPr>
              <a:t>Altre piattaforme di eProcurement </a:t>
            </a:r>
            <a:endParaRPr sz="800" b="1" i="0" u="none" strike="noStrike" cap="none">
              <a:solidFill>
                <a:srgbClr val="FFFFFF"/>
              </a:solidFill>
              <a:latin typeface="Titillium Web"/>
              <a:ea typeface="Titillium Web"/>
              <a:cs typeface="Titillium Web"/>
              <a:sym typeface="Titillium Web"/>
            </a:endParaRPr>
          </a:p>
          <a:p>
            <a:pPr marL="0" marR="0" lvl="0" indent="0" algn="ctr" rtl="0">
              <a:lnSpc>
                <a:spcPct val="100000"/>
              </a:lnSpc>
              <a:spcBef>
                <a:spcPts val="0"/>
              </a:spcBef>
              <a:spcAft>
                <a:spcPts val="0"/>
              </a:spcAft>
              <a:buClr>
                <a:srgbClr val="000000"/>
              </a:buClr>
              <a:buSzPts val="1500"/>
              <a:buFont typeface="Arial"/>
              <a:buNone/>
            </a:pPr>
            <a:r>
              <a:rPr lang="it-IT" sz="700" b="0" i="0" u="none" strike="noStrike" cap="none">
                <a:solidFill>
                  <a:srgbClr val="FFFFFF"/>
                </a:solidFill>
                <a:latin typeface="Titillium Web"/>
                <a:ea typeface="Titillium Web"/>
                <a:cs typeface="Titillium Web"/>
                <a:sym typeface="Titillium Web"/>
              </a:rPr>
              <a:t>certificate ed in grado di gestire tutto il processo in digitale</a:t>
            </a:r>
            <a:r>
              <a:rPr lang="it-IT" sz="800" b="0" i="0" u="none" strike="noStrike" cap="none">
                <a:solidFill>
                  <a:srgbClr val="FFFFFF"/>
                </a:solidFill>
                <a:latin typeface="Titillium Web"/>
                <a:ea typeface="Titillium Web"/>
                <a:cs typeface="Titillium Web"/>
                <a:sym typeface="Titillium Web"/>
              </a:rPr>
              <a:t> </a:t>
            </a:r>
            <a:endParaRPr sz="800" b="0" i="0" u="none" strike="noStrike" cap="none">
              <a:solidFill>
                <a:srgbClr val="FFFFFF"/>
              </a:solidFill>
              <a:latin typeface="Titillium Web"/>
              <a:ea typeface="Titillium Web"/>
              <a:cs typeface="Titillium Web"/>
              <a:sym typeface="Titillium Web"/>
            </a:endParaRPr>
          </a:p>
        </p:txBody>
      </p:sp>
      <p:sp>
        <p:nvSpPr>
          <p:cNvPr id="29" name="Google Shape;158;p4">
            <a:extLst>
              <a:ext uri="{FF2B5EF4-FFF2-40B4-BE49-F238E27FC236}">
                <a16:creationId xmlns:a16="http://schemas.microsoft.com/office/drawing/2014/main" id="{3952F494-61D7-7934-E9D8-9BA5A3593F1E}"/>
              </a:ext>
            </a:extLst>
          </p:cNvPr>
          <p:cNvSpPr/>
          <p:nvPr/>
        </p:nvSpPr>
        <p:spPr>
          <a:xfrm>
            <a:off x="3340750" y="4359705"/>
            <a:ext cx="1266000" cy="594900"/>
          </a:xfrm>
          <a:prstGeom prst="roundRect">
            <a:avLst>
              <a:gd name="adj" fmla="val 16667"/>
            </a:avLst>
          </a:prstGeom>
          <a:solidFill>
            <a:srgbClr val="0066CC"/>
          </a:solidFill>
          <a:ln w="9525" cap="flat" cmpd="sng">
            <a:solidFill>
              <a:srgbClr val="A5A5A5"/>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rgbClr val="000000"/>
              </a:buClr>
              <a:buSzPts val="800"/>
              <a:buFont typeface="Arial"/>
              <a:buNone/>
            </a:pPr>
            <a:r>
              <a:rPr lang="it-IT" sz="800" b="1" i="0" u="none" strike="noStrike" cap="none">
                <a:solidFill>
                  <a:srgbClr val="FFFFFF"/>
                </a:solidFill>
                <a:latin typeface="Titillium Web"/>
                <a:ea typeface="Titillium Web"/>
                <a:cs typeface="Titillium Web"/>
                <a:sym typeface="Titillium Web"/>
              </a:rPr>
              <a:t>Piattaforma eProcurement Consip</a:t>
            </a:r>
            <a:endParaRPr sz="800" b="1" i="0" u="none" strike="noStrike" cap="none">
              <a:solidFill>
                <a:srgbClr val="FFFFFF"/>
              </a:solidFill>
              <a:latin typeface="Titillium Web"/>
              <a:ea typeface="Titillium Web"/>
              <a:cs typeface="Titillium Web"/>
              <a:sym typeface="Titillium Web"/>
            </a:endParaRPr>
          </a:p>
        </p:txBody>
      </p:sp>
      <p:sp>
        <p:nvSpPr>
          <p:cNvPr id="30" name="Google Shape;159;p4">
            <a:extLst>
              <a:ext uri="{FF2B5EF4-FFF2-40B4-BE49-F238E27FC236}">
                <a16:creationId xmlns:a16="http://schemas.microsoft.com/office/drawing/2014/main" id="{DB052487-2977-758E-EAC2-6476E678D2B8}"/>
              </a:ext>
            </a:extLst>
          </p:cNvPr>
          <p:cNvSpPr/>
          <p:nvPr/>
        </p:nvSpPr>
        <p:spPr>
          <a:xfrm>
            <a:off x="7152621" y="5227028"/>
            <a:ext cx="968700" cy="968700"/>
          </a:xfrm>
          <a:prstGeom prst="ellipse">
            <a:avLst/>
          </a:prstGeom>
          <a:solidFill>
            <a:srgbClr val="FFC000"/>
          </a:solidFill>
          <a:ln w="9525" cap="flat" cmpd="sng">
            <a:solidFill>
              <a:srgbClr val="A5A5A5"/>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rgbClr val="000000"/>
              </a:buClr>
              <a:buSzPts val="800"/>
              <a:buFont typeface="Arial"/>
              <a:buNone/>
            </a:pPr>
            <a:r>
              <a:rPr lang="it-IT" sz="800" b="0" i="0" u="none" strike="noStrike" cap="none">
                <a:solidFill>
                  <a:srgbClr val="000000"/>
                </a:solidFill>
                <a:latin typeface="Titillium Web"/>
                <a:ea typeface="Titillium Web"/>
                <a:cs typeface="Titillium Web"/>
                <a:sym typeface="Titillium Web"/>
              </a:rPr>
              <a:t>Operatori Economici</a:t>
            </a:r>
            <a:endParaRPr sz="800" b="0" i="0" u="none" strike="noStrike" cap="none">
              <a:solidFill>
                <a:srgbClr val="000000"/>
              </a:solidFill>
              <a:latin typeface="Titillium Web"/>
              <a:ea typeface="Titillium Web"/>
              <a:cs typeface="Titillium Web"/>
              <a:sym typeface="Titillium Web"/>
            </a:endParaRPr>
          </a:p>
        </p:txBody>
      </p:sp>
      <p:cxnSp>
        <p:nvCxnSpPr>
          <p:cNvPr id="31" name="Google Shape;160;p4">
            <a:extLst>
              <a:ext uri="{FF2B5EF4-FFF2-40B4-BE49-F238E27FC236}">
                <a16:creationId xmlns:a16="http://schemas.microsoft.com/office/drawing/2014/main" id="{5E9A4724-55C6-F0AA-3ECB-55444A8AF487}"/>
              </a:ext>
            </a:extLst>
          </p:cNvPr>
          <p:cNvCxnSpPr>
            <a:stCxn id="30" idx="0"/>
            <a:endCxn id="23" idx="2"/>
          </p:cNvCxnSpPr>
          <p:nvPr/>
        </p:nvCxnSpPr>
        <p:spPr>
          <a:xfrm rot="5400000" flipH="1">
            <a:off x="6243171" y="3833228"/>
            <a:ext cx="2511600" cy="276000"/>
          </a:xfrm>
          <a:prstGeom prst="bentConnector3">
            <a:avLst>
              <a:gd name="adj1" fmla="val 49997"/>
            </a:avLst>
          </a:prstGeom>
          <a:noFill/>
          <a:ln w="9525" cap="flat" cmpd="sng">
            <a:solidFill>
              <a:srgbClr val="0166CC"/>
            </a:solidFill>
            <a:prstDash val="solid"/>
            <a:round/>
            <a:headEnd type="triangle" w="med" len="med"/>
            <a:tailEnd type="triangle" w="med" len="med"/>
          </a:ln>
        </p:spPr>
      </p:cxnSp>
      <p:sp>
        <p:nvSpPr>
          <p:cNvPr id="32" name="Google Shape;161;p4">
            <a:extLst>
              <a:ext uri="{FF2B5EF4-FFF2-40B4-BE49-F238E27FC236}">
                <a16:creationId xmlns:a16="http://schemas.microsoft.com/office/drawing/2014/main" id="{156828F4-43E0-3109-B7E3-1E184BE123B4}"/>
              </a:ext>
            </a:extLst>
          </p:cNvPr>
          <p:cNvSpPr/>
          <p:nvPr/>
        </p:nvSpPr>
        <p:spPr>
          <a:xfrm>
            <a:off x="9061375" y="2663317"/>
            <a:ext cx="2165100" cy="2412900"/>
          </a:xfrm>
          <a:prstGeom prst="roundRect">
            <a:avLst>
              <a:gd name="adj" fmla="val 10349"/>
            </a:avLst>
          </a:prstGeom>
          <a:solidFill>
            <a:srgbClr val="F3F3F3"/>
          </a:solidFill>
          <a:ln>
            <a:noFill/>
          </a:ln>
        </p:spPr>
        <p:txBody>
          <a:bodyPr spcFirstLastPara="1" wrap="square" lIns="121900" tIns="121900" rIns="121900" bIns="121900" anchor="ctr" anchorCtr="0">
            <a:noAutofit/>
          </a:bodyPr>
          <a:lstStyle/>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Ministero Interno</a:t>
            </a:r>
            <a:endParaRPr sz="8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Ministero delle Imprese</a:t>
            </a:r>
            <a:endParaRPr sz="8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 e del Made in Italy</a:t>
            </a:r>
            <a:endParaRPr sz="8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Ministero del Lavoro</a:t>
            </a:r>
            <a:endParaRPr sz="8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Ispettorato Nazionale del Lavoro</a:t>
            </a:r>
            <a:endParaRPr sz="800">
              <a:solidFill>
                <a:srgbClr val="0066CC"/>
              </a:solidFill>
              <a:latin typeface="Titillium Web Light"/>
              <a:ea typeface="Titillium Web Light"/>
              <a:cs typeface="Titillium Web Light"/>
              <a:sym typeface="Titillium Web Light"/>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Agenzia delle Entrate</a:t>
            </a:r>
            <a:endParaRPr sz="16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CNEL</a:t>
            </a:r>
            <a:endParaRPr sz="8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Unioncamere/Infocamere</a:t>
            </a:r>
            <a:endParaRPr sz="8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Agcm</a:t>
            </a:r>
            <a:endParaRPr sz="8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Banca d’Italia/IVASS</a:t>
            </a:r>
            <a:endParaRPr sz="8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INPS + INAIL + CNCE</a:t>
            </a:r>
            <a:endParaRPr sz="800">
              <a:solidFill>
                <a:srgbClr val="0066CC"/>
              </a:solidFill>
              <a:highlight>
                <a:srgbClr val="FFC000"/>
              </a:highlight>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Inarcassa, CIPAG e altre casse</a:t>
            </a:r>
            <a:endParaRPr sz="800">
              <a:solidFill>
                <a:srgbClr val="0066CC"/>
              </a:solidFill>
              <a:latin typeface="Titillium Web"/>
              <a:ea typeface="Titillium Web"/>
              <a:cs typeface="Titillium Web"/>
              <a:sym typeface="Titillium Web"/>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IAF</a:t>
            </a:r>
            <a:endParaRPr sz="1900">
              <a:solidFill>
                <a:schemeClr val="dk1"/>
              </a:solidFill>
            </a:endParaRPr>
          </a:p>
          <a:p>
            <a:pPr marL="457200" lvl="0" indent="-279400" algn="l" rtl="0">
              <a:spcBef>
                <a:spcPts val="0"/>
              </a:spcBef>
              <a:spcAft>
                <a:spcPts val="0"/>
              </a:spcAft>
              <a:buClr>
                <a:srgbClr val="0066CC"/>
              </a:buClr>
              <a:buSzPts val="800"/>
              <a:buFont typeface="Titillium Web"/>
              <a:buChar char="●"/>
            </a:pPr>
            <a:r>
              <a:rPr lang="it-IT" sz="800">
                <a:solidFill>
                  <a:srgbClr val="0066CC"/>
                </a:solidFill>
                <a:latin typeface="Titillium Web"/>
                <a:ea typeface="Titillium Web"/>
                <a:cs typeface="Titillium Web"/>
                <a:sym typeface="Titillium Web"/>
              </a:rPr>
              <a:t>Operatori economici</a:t>
            </a:r>
            <a:endParaRPr sz="700">
              <a:solidFill>
                <a:srgbClr val="44546A"/>
              </a:solidFill>
              <a:latin typeface="Titillium Web"/>
              <a:ea typeface="Titillium Web"/>
              <a:cs typeface="Titillium Web"/>
              <a:sym typeface="Titillium Web"/>
            </a:endParaRPr>
          </a:p>
        </p:txBody>
      </p:sp>
      <p:sp>
        <p:nvSpPr>
          <p:cNvPr id="33" name="Google Shape;162;p4">
            <a:extLst>
              <a:ext uri="{FF2B5EF4-FFF2-40B4-BE49-F238E27FC236}">
                <a16:creationId xmlns:a16="http://schemas.microsoft.com/office/drawing/2014/main" id="{E393C674-8006-C16A-0481-3D87D986BE15}"/>
              </a:ext>
            </a:extLst>
          </p:cNvPr>
          <p:cNvSpPr/>
          <p:nvPr/>
        </p:nvSpPr>
        <p:spPr>
          <a:xfrm>
            <a:off x="1365719" y="4906764"/>
            <a:ext cx="1129200" cy="216000"/>
          </a:xfrm>
          <a:prstGeom prst="roundRect">
            <a:avLst>
              <a:gd name="adj" fmla="val 21726"/>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IPA (Indice PA)</a:t>
            </a:r>
            <a:endParaRPr sz="800" b="0" i="0" u="none" strike="noStrike" cap="none">
              <a:solidFill>
                <a:srgbClr val="44546A"/>
              </a:solidFill>
              <a:latin typeface="Titillium Web"/>
              <a:ea typeface="Titillium Web"/>
              <a:cs typeface="Titillium Web"/>
              <a:sym typeface="Titillium Web"/>
            </a:endParaRPr>
          </a:p>
        </p:txBody>
      </p:sp>
      <p:sp>
        <p:nvSpPr>
          <p:cNvPr id="34" name="Google Shape;163;p4">
            <a:extLst>
              <a:ext uri="{FF2B5EF4-FFF2-40B4-BE49-F238E27FC236}">
                <a16:creationId xmlns:a16="http://schemas.microsoft.com/office/drawing/2014/main" id="{6FA9AF55-2D62-4E00-EC21-D12E3D74640D}"/>
              </a:ext>
            </a:extLst>
          </p:cNvPr>
          <p:cNvSpPr txBox="1"/>
          <p:nvPr/>
        </p:nvSpPr>
        <p:spPr>
          <a:xfrm>
            <a:off x="603909" y="4916490"/>
            <a:ext cx="7464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00000"/>
              </a:lnSpc>
              <a:spcBef>
                <a:spcPts val="0"/>
              </a:spcBef>
              <a:spcAft>
                <a:spcPts val="0"/>
              </a:spcAft>
              <a:buClr>
                <a:srgbClr val="000000"/>
              </a:buClr>
              <a:buSzPts val="1100"/>
              <a:buFont typeface="Arial"/>
              <a:buNone/>
            </a:pPr>
            <a:r>
              <a:rPr lang="it-IT" sz="800" b="0" i="0" u="none" strike="noStrike" cap="none">
                <a:solidFill>
                  <a:srgbClr val="0066CC"/>
                </a:solidFill>
                <a:latin typeface="Titillium Web"/>
                <a:ea typeface="Titillium Web"/>
                <a:cs typeface="Titillium Web"/>
                <a:sym typeface="Titillium Web"/>
              </a:rPr>
              <a:t>AGID</a:t>
            </a:r>
            <a:endParaRPr sz="800" b="0" i="0" u="none" strike="noStrike" cap="none">
              <a:solidFill>
                <a:srgbClr val="0066CC"/>
              </a:solidFill>
              <a:latin typeface="Titillium Web Light"/>
              <a:ea typeface="Titillium Web Light"/>
              <a:cs typeface="Titillium Web Light"/>
              <a:sym typeface="Titillium Web Light"/>
            </a:endParaRPr>
          </a:p>
        </p:txBody>
      </p:sp>
      <p:sp>
        <p:nvSpPr>
          <p:cNvPr id="35" name="Google Shape;164;p4">
            <a:extLst>
              <a:ext uri="{FF2B5EF4-FFF2-40B4-BE49-F238E27FC236}">
                <a16:creationId xmlns:a16="http://schemas.microsoft.com/office/drawing/2014/main" id="{59A3B53F-6387-772B-35B1-D867AB1E53A4}"/>
              </a:ext>
            </a:extLst>
          </p:cNvPr>
          <p:cNvSpPr/>
          <p:nvPr/>
        </p:nvSpPr>
        <p:spPr>
          <a:xfrm>
            <a:off x="1365719" y="5150244"/>
            <a:ext cx="1129200" cy="216000"/>
          </a:xfrm>
          <a:prstGeom prst="roundRect">
            <a:avLst>
              <a:gd name="adj" fmla="val 21726"/>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Banca dati CUP</a:t>
            </a:r>
            <a:endParaRPr sz="800" b="0" i="0" u="none" strike="noStrike" cap="none">
              <a:solidFill>
                <a:srgbClr val="44546A"/>
              </a:solidFill>
              <a:latin typeface="Titillium Web"/>
              <a:ea typeface="Titillium Web"/>
              <a:cs typeface="Titillium Web"/>
              <a:sym typeface="Titillium Web"/>
            </a:endParaRPr>
          </a:p>
        </p:txBody>
      </p:sp>
      <p:sp>
        <p:nvSpPr>
          <p:cNvPr id="36" name="Google Shape;165;p4">
            <a:extLst>
              <a:ext uri="{FF2B5EF4-FFF2-40B4-BE49-F238E27FC236}">
                <a16:creationId xmlns:a16="http://schemas.microsoft.com/office/drawing/2014/main" id="{E80898DC-A1C5-5304-F45B-86187A3E0D1D}"/>
              </a:ext>
            </a:extLst>
          </p:cNvPr>
          <p:cNvSpPr txBox="1"/>
          <p:nvPr/>
        </p:nvSpPr>
        <p:spPr>
          <a:xfrm>
            <a:off x="603909" y="5129584"/>
            <a:ext cx="7464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00000"/>
              </a:lnSpc>
              <a:spcBef>
                <a:spcPts val="0"/>
              </a:spcBef>
              <a:spcAft>
                <a:spcPts val="0"/>
              </a:spcAft>
              <a:buClr>
                <a:srgbClr val="000000"/>
              </a:buClr>
              <a:buSzPts val="1100"/>
              <a:buFont typeface="Arial"/>
              <a:buNone/>
            </a:pPr>
            <a:r>
              <a:rPr lang="it-IT" sz="800" b="0" i="0" u="none" strike="noStrike" cap="none">
                <a:solidFill>
                  <a:srgbClr val="0066CC"/>
                </a:solidFill>
                <a:latin typeface="Titillium Web"/>
                <a:ea typeface="Titillium Web"/>
                <a:cs typeface="Titillium Web"/>
                <a:sym typeface="Titillium Web"/>
              </a:rPr>
              <a:t>PCM</a:t>
            </a:r>
            <a:endParaRPr sz="800" b="0" i="0" u="none" strike="noStrike" cap="none">
              <a:solidFill>
                <a:srgbClr val="0066CC"/>
              </a:solidFill>
              <a:latin typeface="Titillium Web Light"/>
              <a:ea typeface="Titillium Web Light"/>
              <a:cs typeface="Titillium Web Light"/>
              <a:sym typeface="Titillium Web Light"/>
            </a:endParaRPr>
          </a:p>
        </p:txBody>
      </p:sp>
      <p:sp>
        <p:nvSpPr>
          <p:cNvPr id="37" name="Google Shape;166;p4">
            <a:extLst>
              <a:ext uri="{FF2B5EF4-FFF2-40B4-BE49-F238E27FC236}">
                <a16:creationId xmlns:a16="http://schemas.microsoft.com/office/drawing/2014/main" id="{55D0C50D-90D2-C7B0-D921-708C73266B6A}"/>
              </a:ext>
            </a:extLst>
          </p:cNvPr>
          <p:cNvSpPr/>
          <p:nvPr/>
        </p:nvSpPr>
        <p:spPr>
          <a:xfrm>
            <a:off x="1365719" y="5403775"/>
            <a:ext cx="1129200" cy="216000"/>
          </a:xfrm>
          <a:prstGeom prst="roundRect">
            <a:avLst>
              <a:gd name="adj" fmla="val 21726"/>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Registro imprese </a:t>
            </a:r>
            <a:endParaRPr sz="800" b="0" i="0" u="none" strike="noStrike" cap="none">
              <a:solidFill>
                <a:srgbClr val="44546A"/>
              </a:solidFill>
              <a:latin typeface="Titillium Web"/>
              <a:ea typeface="Titillium Web"/>
              <a:cs typeface="Titillium Web"/>
              <a:sym typeface="Titillium Web"/>
            </a:endParaRPr>
          </a:p>
        </p:txBody>
      </p:sp>
      <p:sp>
        <p:nvSpPr>
          <p:cNvPr id="38" name="Google Shape;167;p4">
            <a:extLst>
              <a:ext uri="{FF2B5EF4-FFF2-40B4-BE49-F238E27FC236}">
                <a16:creationId xmlns:a16="http://schemas.microsoft.com/office/drawing/2014/main" id="{370795DB-E289-F1A5-7B02-3135ADA9C745}"/>
              </a:ext>
            </a:extLst>
          </p:cNvPr>
          <p:cNvSpPr txBox="1"/>
          <p:nvPr/>
        </p:nvSpPr>
        <p:spPr>
          <a:xfrm>
            <a:off x="495509" y="5382663"/>
            <a:ext cx="8547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Unioncamere</a:t>
            </a:r>
            <a:endParaRPr sz="800" b="0" i="0" u="none" strike="noStrike" cap="none">
              <a:solidFill>
                <a:srgbClr val="0066CC"/>
              </a:solidFill>
              <a:latin typeface="Titillium Web"/>
              <a:ea typeface="Titillium Web"/>
              <a:cs typeface="Titillium Web"/>
              <a:sym typeface="Titillium Web"/>
            </a:endParaRPr>
          </a:p>
        </p:txBody>
      </p:sp>
      <p:sp>
        <p:nvSpPr>
          <p:cNvPr id="39" name="Google Shape;168;p4">
            <a:extLst>
              <a:ext uri="{FF2B5EF4-FFF2-40B4-BE49-F238E27FC236}">
                <a16:creationId xmlns:a16="http://schemas.microsoft.com/office/drawing/2014/main" id="{2DA80FA3-CD6A-5770-B317-87416ABF47B9}"/>
              </a:ext>
            </a:extLst>
          </p:cNvPr>
          <p:cNvSpPr/>
          <p:nvPr/>
        </p:nvSpPr>
        <p:spPr>
          <a:xfrm>
            <a:off x="1365719" y="5647255"/>
            <a:ext cx="1129200" cy="368700"/>
          </a:xfrm>
          <a:prstGeom prst="roundRect">
            <a:avLst>
              <a:gd name="adj" fmla="val 14516"/>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Anagrafe persone fisiche e giuridiche</a:t>
            </a:r>
            <a:endParaRPr sz="800" b="0" i="0" u="none" strike="noStrike" cap="none">
              <a:solidFill>
                <a:srgbClr val="44546A"/>
              </a:solidFill>
              <a:latin typeface="Titillium Web"/>
              <a:ea typeface="Titillium Web"/>
              <a:cs typeface="Titillium Web"/>
              <a:sym typeface="Titillium Web"/>
            </a:endParaRPr>
          </a:p>
        </p:txBody>
      </p:sp>
      <p:sp>
        <p:nvSpPr>
          <p:cNvPr id="40" name="Google Shape;169;p4">
            <a:extLst>
              <a:ext uri="{FF2B5EF4-FFF2-40B4-BE49-F238E27FC236}">
                <a16:creationId xmlns:a16="http://schemas.microsoft.com/office/drawing/2014/main" id="{FD6BEB90-A14F-C4C0-E03E-9F8DD5621647}"/>
              </a:ext>
            </a:extLst>
          </p:cNvPr>
          <p:cNvSpPr txBox="1"/>
          <p:nvPr/>
        </p:nvSpPr>
        <p:spPr>
          <a:xfrm>
            <a:off x="495502" y="5692500"/>
            <a:ext cx="8547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Agenzia </a:t>
            </a:r>
            <a:endParaRPr sz="800" b="0" i="0" u="none" strike="noStrike" cap="none">
              <a:solidFill>
                <a:srgbClr val="0066CC"/>
              </a:solidFill>
              <a:latin typeface="Titillium Web"/>
              <a:ea typeface="Titillium Web"/>
              <a:cs typeface="Titillium Web"/>
              <a:sym typeface="Titillium Web"/>
            </a:endParaRPr>
          </a:p>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delle Entrate</a:t>
            </a:r>
            <a:endParaRPr sz="1600" b="0" i="0" u="none" strike="noStrike" cap="none">
              <a:solidFill>
                <a:srgbClr val="0066CC"/>
              </a:solidFill>
              <a:latin typeface="Titillium Web"/>
              <a:ea typeface="Titillium Web"/>
              <a:cs typeface="Titillium Web"/>
              <a:sym typeface="Titillium Web"/>
            </a:endParaRPr>
          </a:p>
        </p:txBody>
      </p:sp>
      <p:sp>
        <p:nvSpPr>
          <p:cNvPr id="41" name="Google Shape;170;p4">
            <a:extLst>
              <a:ext uri="{FF2B5EF4-FFF2-40B4-BE49-F238E27FC236}">
                <a16:creationId xmlns:a16="http://schemas.microsoft.com/office/drawing/2014/main" id="{E942129D-B8F8-863C-72E3-EFA5484C6897}"/>
              </a:ext>
            </a:extLst>
          </p:cNvPr>
          <p:cNvSpPr/>
          <p:nvPr/>
        </p:nvSpPr>
        <p:spPr>
          <a:xfrm>
            <a:off x="802928" y="3687700"/>
            <a:ext cx="1692000" cy="480000"/>
          </a:xfrm>
          <a:prstGeom prst="roundRect">
            <a:avLst>
              <a:gd name="adj" fmla="val 14364"/>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BDAP - Banca dati amministrazioni pubbliche </a:t>
            </a:r>
            <a:endParaRPr sz="800" b="0" i="0" u="none" strike="noStrike" cap="none">
              <a:solidFill>
                <a:srgbClr val="44546A"/>
              </a:solidFill>
              <a:latin typeface="Titillium Web"/>
              <a:ea typeface="Titillium Web"/>
              <a:cs typeface="Titillium Web"/>
              <a:sym typeface="Titillium Web"/>
            </a:endParaRPr>
          </a:p>
        </p:txBody>
      </p:sp>
      <p:sp>
        <p:nvSpPr>
          <p:cNvPr id="42" name="Google Shape;171;p4">
            <a:extLst>
              <a:ext uri="{FF2B5EF4-FFF2-40B4-BE49-F238E27FC236}">
                <a16:creationId xmlns:a16="http://schemas.microsoft.com/office/drawing/2014/main" id="{D65E6783-5968-47FA-81DB-843B5D634068}"/>
              </a:ext>
            </a:extLst>
          </p:cNvPr>
          <p:cNvSpPr txBox="1"/>
          <p:nvPr/>
        </p:nvSpPr>
        <p:spPr>
          <a:xfrm>
            <a:off x="221478" y="3809050"/>
            <a:ext cx="5244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Ragioneria </a:t>
            </a:r>
            <a:endParaRPr sz="800" b="0" i="0" u="none" strike="noStrike" cap="none">
              <a:solidFill>
                <a:srgbClr val="0066CC"/>
              </a:solidFill>
              <a:latin typeface="Titillium Web"/>
              <a:ea typeface="Titillium Web"/>
              <a:cs typeface="Titillium Web"/>
              <a:sym typeface="Titillium Web"/>
            </a:endParaRPr>
          </a:p>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(MEF)</a:t>
            </a:r>
            <a:endParaRPr sz="1600" b="0" i="0" u="none" strike="noStrike" cap="none">
              <a:solidFill>
                <a:srgbClr val="0066CC"/>
              </a:solidFill>
              <a:latin typeface="Titillium Web"/>
              <a:ea typeface="Titillium Web"/>
              <a:cs typeface="Titillium Web"/>
              <a:sym typeface="Titillium Web"/>
            </a:endParaRPr>
          </a:p>
        </p:txBody>
      </p:sp>
      <p:sp>
        <p:nvSpPr>
          <p:cNvPr id="43" name="Google Shape;172;p4">
            <a:extLst>
              <a:ext uri="{FF2B5EF4-FFF2-40B4-BE49-F238E27FC236}">
                <a16:creationId xmlns:a16="http://schemas.microsoft.com/office/drawing/2014/main" id="{751C841E-C14D-10E5-16E9-9B7DAC928742}"/>
              </a:ext>
            </a:extLst>
          </p:cNvPr>
          <p:cNvSpPr txBox="1"/>
          <p:nvPr/>
        </p:nvSpPr>
        <p:spPr>
          <a:xfrm>
            <a:off x="473897" y="1533595"/>
            <a:ext cx="1658700" cy="464100"/>
          </a:xfrm>
          <a:prstGeom prst="rect">
            <a:avLst/>
          </a:prstGeom>
          <a:no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it-IT" sz="900" b="1" i="0" u="none" strike="noStrike" cap="none">
                <a:solidFill>
                  <a:srgbClr val="0066CC"/>
                </a:solidFill>
                <a:latin typeface="Titillium Web"/>
                <a:ea typeface="Titillium Web"/>
                <a:cs typeface="Titillium Web"/>
                <a:sym typeface="Titillium Web"/>
              </a:rPr>
              <a:t>SISTEMI DI PUBBLICITÀ</a:t>
            </a:r>
            <a:endParaRPr sz="900" b="1" i="0" u="none" strike="noStrike" cap="none">
              <a:solidFill>
                <a:srgbClr val="0066CC"/>
              </a:solidFill>
              <a:latin typeface="Titillium Web"/>
              <a:ea typeface="Titillium Web"/>
              <a:cs typeface="Titillium Web"/>
              <a:sym typeface="Titillium Web"/>
            </a:endParaRPr>
          </a:p>
        </p:txBody>
      </p:sp>
      <p:sp>
        <p:nvSpPr>
          <p:cNvPr id="44" name="Google Shape;174;p4">
            <a:extLst>
              <a:ext uri="{FF2B5EF4-FFF2-40B4-BE49-F238E27FC236}">
                <a16:creationId xmlns:a16="http://schemas.microsoft.com/office/drawing/2014/main" id="{900B1584-91D1-4E57-3B40-672EFF98EDD8}"/>
              </a:ext>
            </a:extLst>
          </p:cNvPr>
          <p:cNvSpPr/>
          <p:nvPr/>
        </p:nvSpPr>
        <p:spPr>
          <a:xfrm>
            <a:off x="3286633" y="5226953"/>
            <a:ext cx="968700" cy="968700"/>
          </a:xfrm>
          <a:prstGeom prst="ellipse">
            <a:avLst/>
          </a:prstGeom>
          <a:solidFill>
            <a:srgbClr val="FFC000"/>
          </a:solidFill>
          <a:ln w="9525" cap="flat" cmpd="sng">
            <a:solidFill>
              <a:srgbClr val="A5A5A5"/>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rgbClr val="000000"/>
              </a:buClr>
              <a:buSzPts val="800"/>
              <a:buFont typeface="Arial"/>
              <a:buNone/>
            </a:pPr>
            <a:r>
              <a:rPr lang="it-IT" sz="800" b="0" i="0" u="none" strike="noStrike" cap="none">
                <a:solidFill>
                  <a:srgbClr val="000000"/>
                </a:solidFill>
                <a:latin typeface="Titillium Web"/>
                <a:ea typeface="Titillium Web"/>
                <a:cs typeface="Titillium Web"/>
                <a:sym typeface="Titillium Web"/>
              </a:rPr>
              <a:t>Stazione appaltate</a:t>
            </a:r>
            <a:endParaRPr sz="800" b="0" i="0" u="none" strike="noStrike" cap="none">
              <a:solidFill>
                <a:srgbClr val="000000"/>
              </a:solidFill>
              <a:latin typeface="Titillium Web"/>
              <a:ea typeface="Titillium Web"/>
              <a:cs typeface="Titillium Web"/>
              <a:sym typeface="Titillium Web"/>
            </a:endParaRPr>
          </a:p>
        </p:txBody>
      </p:sp>
      <p:cxnSp>
        <p:nvCxnSpPr>
          <p:cNvPr id="45" name="Google Shape;175;p4">
            <a:extLst>
              <a:ext uri="{FF2B5EF4-FFF2-40B4-BE49-F238E27FC236}">
                <a16:creationId xmlns:a16="http://schemas.microsoft.com/office/drawing/2014/main" id="{14B74128-BB31-25F7-12FC-E3C2A6C5E93F}"/>
              </a:ext>
            </a:extLst>
          </p:cNvPr>
          <p:cNvCxnSpPr>
            <a:stCxn id="44" idx="6"/>
            <a:endCxn id="11" idx="2"/>
          </p:cNvCxnSpPr>
          <p:nvPr/>
        </p:nvCxnSpPr>
        <p:spPr>
          <a:xfrm rot="10800000" flipH="1">
            <a:off x="4255333" y="5143103"/>
            <a:ext cx="1026900" cy="568200"/>
          </a:xfrm>
          <a:prstGeom prst="bentConnector2">
            <a:avLst/>
          </a:prstGeom>
          <a:noFill/>
          <a:ln w="9525" cap="flat" cmpd="sng">
            <a:solidFill>
              <a:srgbClr val="0166CC"/>
            </a:solidFill>
            <a:prstDash val="solid"/>
            <a:round/>
            <a:headEnd type="triangle" w="med" len="med"/>
            <a:tailEnd type="triangle" w="med" len="med"/>
          </a:ln>
        </p:spPr>
      </p:cxnSp>
      <p:sp>
        <p:nvSpPr>
          <p:cNvPr id="46" name="Google Shape;176;p4">
            <a:extLst>
              <a:ext uri="{FF2B5EF4-FFF2-40B4-BE49-F238E27FC236}">
                <a16:creationId xmlns:a16="http://schemas.microsoft.com/office/drawing/2014/main" id="{3C62AF9C-D878-801C-6BCD-35410DB1A323}"/>
              </a:ext>
            </a:extLst>
          </p:cNvPr>
          <p:cNvSpPr/>
          <p:nvPr/>
        </p:nvSpPr>
        <p:spPr>
          <a:xfrm>
            <a:off x="802803" y="3169325"/>
            <a:ext cx="1692000" cy="480000"/>
          </a:xfrm>
          <a:prstGeom prst="roundRect">
            <a:avLst>
              <a:gd name="adj" fmla="val 10704"/>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Registro Piattaforme di approvvigionamento certificate</a:t>
            </a:r>
            <a:endParaRPr sz="1700" b="0" i="0" u="none" strike="noStrike" cap="none">
              <a:solidFill>
                <a:srgbClr val="FF0000"/>
              </a:solidFill>
              <a:highlight>
                <a:srgbClr val="FFC000"/>
              </a:highlight>
              <a:latin typeface="Arial"/>
              <a:ea typeface="Arial"/>
              <a:cs typeface="Arial"/>
              <a:sym typeface="Arial"/>
            </a:endParaRPr>
          </a:p>
        </p:txBody>
      </p:sp>
      <p:sp>
        <p:nvSpPr>
          <p:cNvPr id="47" name="Google Shape;177;p4">
            <a:extLst>
              <a:ext uri="{FF2B5EF4-FFF2-40B4-BE49-F238E27FC236}">
                <a16:creationId xmlns:a16="http://schemas.microsoft.com/office/drawing/2014/main" id="{BAF0145D-D70C-6979-3C82-3FEE4FF355B7}"/>
              </a:ext>
            </a:extLst>
          </p:cNvPr>
          <p:cNvSpPr txBox="1"/>
          <p:nvPr/>
        </p:nvSpPr>
        <p:spPr>
          <a:xfrm>
            <a:off x="221474" y="2073875"/>
            <a:ext cx="6240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ANAC</a:t>
            </a:r>
            <a:endParaRPr sz="1600" b="0" i="0" u="none" strike="noStrike" cap="none">
              <a:solidFill>
                <a:srgbClr val="0066CC"/>
              </a:solidFill>
              <a:latin typeface="Titillium Web"/>
              <a:ea typeface="Titillium Web"/>
              <a:cs typeface="Titillium Web"/>
              <a:sym typeface="Titillium Web"/>
            </a:endParaRPr>
          </a:p>
        </p:txBody>
      </p:sp>
      <p:sp>
        <p:nvSpPr>
          <p:cNvPr id="48" name="Google Shape;178;p4">
            <a:extLst>
              <a:ext uri="{FF2B5EF4-FFF2-40B4-BE49-F238E27FC236}">
                <a16:creationId xmlns:a16="http://schemas.microsoft.com/office/drawing/2014/main" id="{4BA125CA-C551-BD75-063B-32C66D94EECA}"/>
              </a:ext>
            </a:extLst>
          </p:cNvPr>
          <p:cNvSpPr txBox="1"/>
          <p:nvPr/>
        </p:nvSpPr>
        <p:spPr>
          <a:xfrm>
            <a:off x="278398" y="3251875"/>
            <a:ext cx="5244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ANAC - AGID</a:t>
            </a:r>
            <a:endParaRPr sz="1600" b="0" i="0" u="none" strike="noStrike" cap="none">
              <a:solidFill>
                <a:srgbClr val="0066CC"/>
              </a:solidFill>
              <a:latin typeface="Titillium Web"/>
              <a:ea typeface="Titillium Web"/>
              <a:cs typeface="Titillium Web"/>
              <a:sym typeface="Titillium Web"/>
            </a:endParaRPr>
          </a:p>
        </p:txBody>
      </p:sp>
      <p:cxnSp>
        <p:nvCxnSpPr>
          <p:cNvPr id="49" name="Google Shape;179;p4">
            <a:extLst>
              <a:ext uri="{FF2B5EF4-FFF2-40B4-BE49-F238E27FC236}">
                <a16:creationId xmlns:a16="http://schemas.microsoft.com/office/drawing/2014/main" id="{598A3C8A-A619-A409-1483-F0B50707B64B}"/>
              </a:ext>
            </a:extLst>
          </p:cNvPr>
          <p:cNvCxnSpPr>
            <a:stCxn id="27" idx="1"/>
            <a:endCxn id="16" idx="3"/>
          </p:cNvCxnSpPr>
          <p:nvPr/>
        </p:nvCxnSpPr>
        <p:spPr>
          <a:xfrm flipH="1">
            <a:off x="2621184" y="3532361"/>
            <a:ext cx="1572000" cy="1923300"/>
          </a:xfrm>
          <a:prstGeom prst="bentConnector3">
            <a:avLst>
              <a:gd name="adj1" fmla="val 72849"/>
            </a:avLst>
          </a:prstGeom>
          <a:noFill/>
          <a:ln w="9525" cap="flat" cmpd="sng">
            <a:solidFill>
              <a:srgbClr val="0166CC"/>
            </a:solidFill>
            <a:prstDash val="solid"/>
            <a:round/>
            <a:headEnd type="triangle" w="med" len="med"/>
            <a:tailEnd type="triangle" w="med" len="med"/>
          </a:ln>
        </p:spPr>
      </p:cxnSp>
      <p:sp>
        <p:nvSpPr>
          <p:cNvPr id="50" name="Google Shape;180;p4">
            <a:extLst>
              <a:ext uri="{FF2B5EF4-FFF2-40B4-BE49-F238E27FC236}">
                <a16:creationId xmlns:a16="http://schemas.microsoft.com/office/drawing/2014/main" id="{3679D961-F60E-B0A2-D7AE-734B50565C49}"/>
              </a:ext>
            </a:extLst>
          </p:cNvPr>
          <p:cNvSpPr/>
          <p:nvPr/>
        </p:nvSpPr>
        <p:spPr>
          <a:xfrm>
            <a:off x="5962039" y="4349588"/>
            <a:ext cx="1266000" cy="594900"/>
          </a:xfrm>
          <a:prstGeom prst="roundRect">
            <a:avLst>
              <a:gd name="adj" fmla="val 16667"/>
            </a:avLst>
          </a:prstGeom>
          <a:solidFill>
            <a:srgbClr val="EA9999"/>
          </a:solidFill>
          <a:ln w="9525" cap="flat" cmpd="sng">
            <a:solidFill>
              <a:srgbClr val="A5A5A5"/>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rgbClr val="000000"/>
              </a:buClr>
              <a:buSzPts val="800"/>
              <a:buFont typeface="Arial"/>
              <a:buNone/>
            </a:pPr>
            <a:r>
              <a:rPr lang="it-IT" sz="800" b="1">
                <a:solidFill>
                  <a:srgbClr val="FFFFFF"/>
                </a:solidFill>
                <a:latin typeface="Titillium Web"/>
                <a:ea typeface="Titillium Web"/>
                <a:cs typeface="Titillium Web"/>
                <a:sym typeface="Titillium Web"/>
              </a:rPr>
              <a:t>Interfaccia PCP ANAC</a:t>
            </a:r>
            <a:endParaRPr sz="800" b="1" i="0" u="none" strike="noStrike" cap="none">
              <a:solidFill>
                <a:srgbClr val="FFFFFF"/>
              </a:solidFill>
              <a:latin typeface="Titillium Web"/>
              <a:ea typeface="Titillium Web"/>
              <a:cs typeface="Titillium Web"/>
              <a:sym typeface="Titillium Web"/>
            </a:endParaRPr>
          </a:p>
          <a:p>
            <a:pPr marL="0" marR="0" lvl="0" indent="0" algn="ctr" rtl="0">
              <a:lnSpc>
                <a:spcPct val="100000"/>
              </a:lnSpc>
              <a:spcBef>
                <a:spcPts val="0"/>
              </a:spcBef>
              <a:spcAft>
                <a:spcPts val="0"/>
              </a:spcAft>
              <a:buClr>
                <a:srgbClr val="000000"/>
              </a:buClr>
              <a:buSzPts val="700"/>
              <a:buFont typeface="Arial"/>
              <a:buNone/>
            </a:pPr>
            <a:r>
              <a:rPr lang="it-IT" sz="700">
                <a:solidFill>
                  <a:srgbClr val="FFFFFF"/>
                </a:solidFill>
                <a:latin typeface="Titillium Web"/>
                <a:ea typeface="Titillium Web"/>
                <a:cs typeface="Titillium Web"/>
                <a:sym typeface="Titillium Web"/>
              </a:rPr>
              <a:t>non </a:t>
            </a:r>
            <a:r>
              <a:rPr lang="it-IT" sz="700" b="0" i="0" u="none" strike="noStrike" cap="none">
                <a:solidFill>
                  <a:srgbClr val="FFFFFF"/>
                </a:solidFill>
                <a:latin typeface="Titillium Web"/>
                <a:ea typeface="Titillium Web"/>
                <a:cs typeface="Titillium Web"/>
                <a:sym typeface="Titillium Web"/>
              </a:rPr>
              <a:t>certificat</a:t>
            </a:r>
            <a:r>
              <a:rPr lang="it-IT" sz="700">
                <a:solidFill>
                  <a:srgbClr val="FFFFFF"/>
                </a:solidFill>
                <a:latin typeface="Titillium Web"/>
                <a:ea typeface="Titillium Web"/>
                <a:cs typeface="Titillium Web"/>
                <a:sym typeface="Titillium Web"/>
              </a:rPr>
              <a:t>a</a:t>
            </a:r>
            <a:r>
              <a:rPr lang="it-IT" sz="700" b="0" i="0" u="none" strike="noStrike" cap="none">
                <a:solidFill>
                  <a:srgbClr val="FFFFFF"/>
                </a:solidFill>
                <a:latin typeface="Titillium Web"/>
                <a:ea typeface="Titillium Web"/>
                <a:cs typeface="Titillium Web"/>
                <a:sym typeface="Titillium Web"/>
              </a:rPr>
              <a:t> </a:t>
            </a:r>
            <a:r>
              <a:rPr lang="it-IT" sz="700">
                <a:solidFill>
                  <a:srgbClr val="FFFFFF"/>
                </a:solidFill>
                <a:latin typeface="Titillium Web"/>
                <a:ea typeface="Titillium Web"/>
                <a:cs typeface="Titillium Web"/>
                <a:sym typeface="Titillium Web"/>
              </a:rPr>
              <a:t>erogata in deroga e per procedure non soggette a </a:t>
            </a:r>
            <a:r>
              <a:rPr lang="it-IT" sz="700" b="0" i="0" u="none" strike="noStrike" cap="none">
                <a:solidFill>
                  <a:srgbClr val="FFFFFF"/>
                </a:solidFill>
                <a:latin typeface="Titillium Web"/>
                <a:ea typeface="Titillium Web"/>
                <a:cs typeface="Titillium Web"/>
                <a:sym typeface="Titillium Web"/>
              </a:rPr>
              <a:t> digital</a:t>
            </a:r>
            <a:r>
              <a:rPr lang="it-IT" sz="700">
                <a:solidFill>
                  <a:srgbClr val="FFFFFF"/>
                </a:solidFill>
                <a:latin typeface="Titillium Web"/>
                <a:ea typeface="Titillium Web"/>
                <a:cs typeface="Titillium Web"/>
                <a:sym typeface="Titillium Web"/>
              </a:rPr>
              <a:t>e</a:t>
            </a:r>
            <a:r>
              <a:rPr lang="it-IT" sz="800" b="0" i="0" u="none" strike="noStrike" cap="none">
                <a:solidFill>
                  <a:srgbClr val="FFFFFF"/>
                </a:solidFill>
                <a:latin typeface="Titillium Web"/>
                <a:ea typeface="Titillium Web"/>
                <a:cs typeface="Titillium Web"/>
                <a:sym typeface="Titillium Web"/>
              </a:rPr>
              <a:t> </a:t>
            </a:r>
            <a:endParaRPr sz="800" b="0" i="0" u="none" strike="noStrike" cap="none">
              <a:solidFill>
                <a:srgbClr val="FFFFFF"/>
              </a:solidFill>
              <a:latin typeface="Titillium Web"/>
              <a:ea typeface="Titillium Web"/>
              <a:cs typeface="Titillium Web"/>
              <a:sym typeface="Titillium Web"/>
            </a:endParaRPr>
          </a:p>
        </p:txBody>
      </p:sp>
      <p:cxnSp>
        <p:nvCxnSpPr>
          <p:cNvPr id="51" name="Google Shape;181;p4">
            <a:extLst>
              <a:ext uri="{FF2B5EF4-FFF2-40B4-BE49-F238E27FC236}">
                <a16:creationId xmlns:a16="http://schemas.microsoft.com/office/drawing/2014/main" id="{830ADE13-9EB5-F965-FCCE-BF243AA0C2D6}"/>
              </a:ext>
            </a:extLst>
          </p:cNvPr>
          <p:cNvCxnSpPr>
            <a:stCxn id="30" idx="2"/>
            <a:endCxn id="11" idx="2"/>
          </p:cNvCxnSpPr>
          <p:nvPr/>
        </p:nvCxnSpPr>
        <p:spPr>
          <a:xfrm rot="10800000">
            <a:off x="5282421" y="5142878"/>
            <a:ext cx="1870200" cy="568500"/>
          </a:xfrm>
          <a:prstGeom prst="bentConnector2">
            <a:avLst/>
          </a:prstGeom>
          <a:noFill/>
          <a:ln w="9525" cap="flat" cmpd="sng">
            <a:solidFill>
              <a:srgbClr val="0166CC"/>
            </a:solidFill>
            <a:prstDash val="solid"/>
            <a:round/>
            <a:headEnd type="triangle" w="med" len="med"/>
            <a:tailEnd type="triangle" w="med" len="med"/>
          </a:ln>
        </p:spPr>
      </p:cxnSp>
      <p:cxnSp>
        <p:nvCxnSpPr>
          <p:cNvPr id="52" name="Google Shape;182;p4">
            <a:extLst>
              <a:ext uri="{FF2B5EF4-FFF2-40B4-BE49-F238E27FC236}">
                <a16:creationId xmlns:a16="http://schemas.microsoft.com/office/drawing/2014/main" id="{BEC3D26F-3224-6213-622D-6CEABDD85016}"/>
              </a:ext>
            </a:extLst>
          </p:cNvPr>
          <p:cNvCxnSpPr>
            <a:stCxn id="17" idx="3"/>
            <a:endCxn id="18" idx="1"/>
          </p:cNvCxnSpPr>
          <p:nvPr/>
        </p:nvCxnSpPr>
        <p:spPr>
          <a:xfrm rot="10800000" flipH="1">
            <a:off x="2243300" y="2132725"/>
            <a:ext cx="815100" cy="320700"/>
          </a:xfrm>
          <a:prstGeom prst="bentConnector3">
            <a:avLst>
              <a:gd name="adj1" fmla="val 50008"/>
            </a:avLst>
          </a:prstGeom>
          <a:noFill/>
          <a:ln w="9525" cap="flat" cmpd="sng">
            <a:solidFill>
              <a:srgbClr val="0166CC"/>
            </a:solidFill>
            <a:prstDash val="solid"/>
            <a:round/>
            <a:headEnd type="triangle" w="med" len="med"/>
            <a:tailEnd type="triangle" w="med" len="med"/>
          </a:ln>
        </p:spPr>
      </p:cxnSp>
      <p:sp>
        <p:nvSpPr>
          <p:cNvPr id="53" name="Google Shape;183;p4">
            <a:extLst>
              <a:ext uri="{FF2B5EF4-FFF2-40B4-BE49-F238E27FC236}">
                <a16:creationId xmlns:a16="http://schemas.microsoft.com/office/drawing/2014/main" id="{2686E383-C54D-465F-6169-F8789889993B}"/>
              </a:ext>
            </a:extLst>
          </p:cNvPr>
          <p:cNvSpPr/>
          <p:nvPr/>
        </p:nvSpPr>
        <p:spPr>
          <a:xfrm>
            <a:off x="826324" y="2575700"/>
            <a:ext cx="1319400" cy="216000"/>
          </a:xfrm>
          <a:prstGeom prst="roundRect">
            <a:avLst>
              <a:gd name="adj" fmla="val 21726"/>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TED EU</a:t>
            </a:r>
            <a:endParaRPr sz="800" b="0" i="0" u="none" strike="noStrike" cap="none">
              <a:solidFill>
                <a:srgbClr val="44546A"/>
              </a:solidFill>
              <a:latin typeface="Titillium Web"/>
              <a:ea typeface="Titillium Web"/>
              <a:cs typeface="Titillium Web"/>
              <a:sym typeface="Titillium Web"/>
            </a:endParaRPr>
          </a:p>
        </p:txBody>
      </p:sp>
      <p:sp>
        <p:nvSpPr>
          <p:cNvPr id="54" name="Google Shape;184;p4">
            <a:extLst>
              <a:ext uri="{FF2B5EF4-FFF2-40B4-BE49-F238E27FC236}">
                <a16:creationId xmlns:a16="http://schemas.microsoft.com/office/drawing/2014/main" id="{7EB39C97-5D36-DE57-B713-1D204AC3BC8D}"/>
              </a:ext>
            </a:extLst>
          </p:cNvPr>
          <p:cNvSpPr txBox="1"/>
          <p:nvPr/>
        </p:nvSpPr>
        <p:spPr>
          <a:xfrm>
            <a:off x="221478" y="2576050"/>
            <a:ext cx="5244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EU</a:t>
            </a:r>
            <a:endParaRPr sz="1600" b="0" i="0" u="none" strike="noStrike" cap="none">
              <a:solidFill>
                <a:srgbClr val="0066CC"/>
              </a:solidFill>
              <a:latin typeface="Titillium Web"/>
              <a:ea typeface="Titillium Web"/>
              <a:cs typeface="Titillium Web"/>
              <a:sym typeface="Titillium Web"/>
            </a:endParaRPr>
          </a:p>
        </p:txBody>
      </p:sp>
      <p:cxnSp>
        <p:nvCxnSpPr>
          <p:cNvPr id="55" name="Google Shape;185;p4">
            <a:extLst>
              <a:ext uri="{FF2B5EF4-FFF2-40B4-BE49-F238E27FC236}">
                <a16:creationId xmlns:a16="http://schemas.microsoft.com/office/drawing/2014/main" id="{E678826F-A20B-3190-5CA9-1C065043B502}"/>
              </a:ext>
            </a:extLst>
          </p:cNvPr>
          <p:cNvCxnSpPr>
            <a:stCxn id="27" idx="3"/>
            <a:endCxn id="32" idx="1"/>
          </p:cNvCxnSpPr>
          <p:nvPr/>
        </p:nvCxnSpPr>
        <p:spPr>
          <a:xfrm>
            <a:off x="6358284" y="3532361"/>
            <a:ext cx="2703000" cy="337500"/>
          </a:xfrm>
          <a:prstGeom prst="bentConnector3">
            <a:avLst>
              <a:gd name="adj1" fmla="val 50002"/>
            </a:avLst>
          </a:prstGeom>
          <a:noFill/>
          <a:ln w="9525" cap="flat" cmpd="sng">
            <a:solidFill>
              <a:srgbClr val="0166CC"/>
            </a:solidFill>
            <a:prstDash val="solid"/>
            <a:round/>
            <a:headEnd type="stealth" w="med" len="med"/>
            <a:tailEnd type="none" w="sm" len="sm"/>
          </a:ln>
        </p:spPr>
      </p:cxnSp>
      <p:sp>
        <p:nvSpPr>
          <p:cNvPr id="56" name="Google Shape;186;p4">
            <a:extLst>
              <a:ext uri="{FF2B5EF4-FFF2-40B4-BE49-F238E27FC236}">
                <a16:creationId xmlns:a16="http://schemas.microsoft.com/office/drawing/2014/main" id="{57B9CDDD-76A0-3CE6-A8EA-6AE781C3A77D}"/>
              </a:ext>
            </a:extLst>
          </p:cNvPr>
          <p:cNvSpPr/>
          <p:nvPr/>
        </p:nvSpPr>
        <p:spPr>
          <a:xfrm>
            <a:off x="8428971" y="5226939"/>
            <a:ext cx="968700" cy="968700"/>
          </a:xfrm>
          <a:prstGeom prst="ellipse">
            <a:avLst/>
          </a:prstGeom>
          <a:solidFill>
            <a:srgbClr val="FFC000"/>
          </a:solidFill>
          <a:ln w="9525" cap="flat" cmpd="sng">
            <a:solidFill>
              <a:srgbClr val="A5A5A5"/>
            </a:solidFill>
            <a:prstDash val="solid"/>
            <a:round/>
            <a:headEnd type="none" w="sm" len="sm"/>
            <a:tailEnd type="none" w="sm" len="sm"/>
          </a:ln>
        </p:spPr>
        <p:txBody>
          <a:bodyPr spcFirstLastPara="1" wrap="square" lIns="121900" tIns="121900" rIns="121900" bIns="121900" anchor="ctr" anchorCtr="0">
            <a:noAutofit/>
          </a:bodyPr>
          <a:lstStyle/>
          <a:p>
            <a:pPr marL="0" marR="0" lvl="0" indent="0" algn="ctr" rtl="0">
              <a:lnSpc>
                <a:spcPct val="100000"/>
              </a:lnSpc>
              <a:spcBef>
                <a:spcPts val="0"/>
              </a:spcBef>
              <a:spcAft>
                <a:spcPts val="0"/>
              </a:spcAft>
              <a:buClr>
                <a:srgbClr val="000000"/>
              </a:buClr>
              <a:buSzPts val="800"/>
              <a:buFont typeface="Arial"/>
              <a:buNone/>
            </a:pPr>
            <a:r>
              <a:rPr lang="it-IT" sz="800" b="0" i="0" u="none" strike="noStrike" cap="none">
                <a:solidFill>
                  <a:srgbClr val="000000"/>
                </a:solidFill>
                <a:latin typeface="Titillium Web"/>
                <a:ea typeface="Titillium Web"/>
                <a:cs typeface="Titillium Web"/>
                <a:sym typeface="Titillium Web"/>
              </a:rPr>
              <a:t>SOA</a:t>
            </a:r>
            <a:endParaRPr sz="800" b="0" i="0" u="none" strike="noStrike" cap="none">
              <a:solidFill>
                <a:srgbClr val="000000"/>
              </a:solidFill>
              <a:latin typeface="Titillium Web"/>
              <a:ea typeface="Titillium Web"/>
              <a:cs typeface="Titillium Web"/>
              <a:sym typeface="Titillium Web"/>
            </a:endParaRPr>
          </a:p>
        </p:txBody>
      </p:sp>
      <p:sp>
        <p:nvSpPr>
          <p:cNvPr id="57" name="Google Shape;187;p4">
            <a:extLst>
              <a:ext uri="{FF2B5EF4-FFF2-40B4-BE49-F238E27FC236}">
                <a16:creationId xmlns:a16="http://schemas.microsoft.com/office/drawing/2014/main" id="{2EFBE4FF-06DD-8BFB-4460-4950A817E62D}"/>
              </a:ext>
            </a:extLst>
          </p:cNvPr>
          <p:cNvSpPr txBox="1"/>
          <p:nvPr/>
        </p:nvSpPr>
        <p:spPr>
          <a:xfrm>
            <a:off x="473899" y="2743563"/>
            <a:ext cx="1318500" cy="464100"/>
          </a:xfrm>
          <a:prstGeom prst="rect">
            <a:avLst/>
          </a:prstGeom>
          <a:no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it-IT" sz="900" b="1" i="0" u="none" strike="noStrike" cap="none">
                <a:solidFill>
                  <a:srgbClr val="0066CC"/>
                </a:solidFill>
                <a:latin typeface="Titillium Web"/>
                <a:ea typeface="Titillium Web"/>
                <a:cs typeface="Titillium Web"/>
                <a:sym typeface="Titillium Web"/>
              </a:rPr>
              <a:t>ALTRE BANCHE DATI </a:t>
            </a:r>
            <a:endParaRPr sz="900" b="1" i="0" u="none" strike="noStrike" cap="none">
              <a:solidFill>
                <a:srgbClr val="0066CC"/>
              </a:solidFill>
              <a:latin typeface="Titillium Web"/>
              <a:ea typeface="Titillium Web"/>
              <a:cs typeface="Titillium Web"/>
              <a:sym typeface="Titillium Web"/>
            </a:endParaRPr>
          </a:p>
        </p:txBody>
      </p:sp>
      <p:cxnSp>
        <p:nvCxnSpPr>
          <p:cNvPr id="58" name="Google Shape;188;p4">
            <a:extLst>
              <a:ext uri="{FF2B5EF4-FFF2-40B4-BE49-F238E27FC236}">
                <a16:creationId xmlns:a16="http://schemas.microsoft.com/office/drawing/2014/main" id="{2D3193CE-E86B-6B88-E701-FD068E1F90DD}"/>
              </a:ext>
            </a:extLst>
          </p:cNvPr>
          <p:cNvCxnSpPr>
            <a:stCxn id="15" idx="3"/>
            <a:endCxn id="18" idx="1"/>
          </p:cNvCxnSpPr>
          <p:nvPr/>
        </p:nvCxnSpPr>
        <p:spPr>
          <a:xfrm rot="10800000" flipH="1">
            <a:off x="2649700" y="2132625"/>
            <a:ext cx="408900" cy="1786800"/>
          </a:xfrm>
          <a:prstGeom prst="bentConnector3">
            <a:avLst>
              <a:gd name="adj1" fmla="val 49991"/>
            </a:avLst>
          </a:prstGeom>
          <a:noFill/>
          <a:ln w="9525" cap="flat" cmpd="sng">
            <a:solidFill>
              <a:srgbClr val="0166CC"/>
            </a:solidFill>
            <a:prstDash val="solid"/>
            <a:round/>
            <a:headEnd type="triangle" w="med" len="med"/>
            <a:tailEnd type="triangle" w="med" len="med"/>
          </a:ln>
        </p:spPr>
      </p:cxnSp>
      <p:sp>
        <p:nvSpPr>
          <p:cNvPr id="59" name="Google Shape;189;p4">
            <a:extLst>
              <a:ext uri="{FF2B5EF4-FFF2-40B4-BE49-F238E27FC236}">
                <a16:creationId xmlns:a16="http://schemas.microsoft.com/office/drawing/2014/main" id="{59151ECC-CBF1-D7C9-C2F5-F4905483D95B}"/>
              </a:ext>
            </a:extLst>
          </p:cNvPr>
          <p:cNvSpPr/>
          <p:nvPr/>
        </p:nvSpPr>
        <p:spPr>
          <a:xfrm>
            <a:off x="1365719" y="4464272"/>
            <a:ext cx="1129200" cy="216000"/>
          </a:xfrm>
          <a:prstGeom prst="roundRect">
            <a:avLst>
              <a:gd name="adj" fmla="val 7507"/>
            </a:avLst>
          </a:prstGeom>
          <a:solidFill>
            <a:srgbClr val="F3F3F3"/>
          </a:solidFill>
          <a:ln>
            <a:noFill/>
          </a:ln>
        </p:spPr>
        <p:txBody>
          <a:bodyPr spcFirstLastPara="1" wrap="square" lIns="86825" tIns="86825" rIns="86825" bIns="86825"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595959"/>
                </a:solidFill>
                <a:latin typeface="Titillium Web"/>
                <a:ea typeface="Titillium Web"/>
                <a:cs typeface="Titillium Web"/>
                <a:sym typeface="Titillium Web"/>
              </a:rPr>
              <a:t>Portale soggetti aggregatori </a:t>
            </a:r>
            <a:endParaRPr sz="800" b="0" i="0" u="none" strike="noStrike" cap="none">
              <a:solidFill>
                <a:srgbClr val="595959"/>
              </a:solidFill>
              <a:latin typeface="Titillium Web"/>
              <a:ea typeface="Titillium Web"/>
              <a:cs typeface="Titillium Web"/>
              <a:sym typeface="Titillium Web"/>
            </a:endParaRPr>
          </a:p>
        </p:txBody>
      </p:sp>
      <p:sp>
        <p:nvSpPr>
          <p:cNvPr id="60" name="Google Shape;190;p4">
            <a:extLst>
              <a:ext uri="{FF2B5EF4-FFF2-40B4-BE49-F238E27FC236}">
                <a16:creationId xmlns:a16="http://schemas.microsoft.com/office/drawing/2014/main" id="{25BC2D8A-661D-61A4-6C45-11F0DF5A09EB}"/>
              </a:ext>
            </a:extLst>
          </p:cNvPr>
          <p:cNvSpPr txBox="1"/>
          <p:nvPr/>
        </p:nvSpPr>
        <p:spPr>
          <a:xfrm>
            <a:off x="502309" y="4473072"/>
            <a:ext cx="8481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MEF / Consip</a:t>
            </a:r>
            <a:endParaRPr sz="1600" b="0" i="0" u="none" strike="noStrike" cap="none">
              <a:solidFill>
                <a:srgbClr val="0066CC"/>
              </a:solidFill>
              <a:latin typeface="Titillium Web"/>
              <a:ea typeface="Titillium Web"/>
              <a:cs typeface="Titillium Web"/>
              <a:sym typeface="Titillium Web"/>
            </a:endParaRPr>
          </a:p>
        </p:txBody>
      </p:sp>
      <p:sp>
        <p:nvSpPr>
          <p:cNvPr id="61" name="Google Shape;191;p4">
            <a:extLst>
              <a:ext uri="{FF2B5EF4-FFF2-40B4-BE49-F238E27FC236}">
                <a16:creationId xmlns:a16="http://schemas.microsoft.com/office/drawing/2014/main" id="{E4AEFA49-080B-29DB-D44E-CE7D3BB46C21}"/>
              </a:ext>
            </a:extLst>
          </p:cNvPr>
          <p:cNvSpPr txBox="1"/>
          <p:nvPr/>
        </p:nvSpPr>
        <p:spPr>
          <a:xfrm>
            <a:off x="746178" y="6166432"/>
            <a:ext cx="5115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Sogei</a:t>
            </a:r>
            <a:endParaRPr sz="1600" b="0" i="0" u="none" strike="noStrike" cap="none">
              <a:solidFill>
                <a:srgbClr val="0066CC"/>
              </a:solidFill>
              <a:latin typeface="Titillium Web"/>
              <a:ea typeface="Titillium Web"/>
              <a:cs typeface="Titillium Web"/>
              <a:sym typeface="Titillium Web"/>
            </a:endParaRPr>
          </a:p>
        </p:txBody>
      </p:sp>
      <p:sp>
        <p:nvSpPr>
          <p:cNvPr id="62" name="Google Shape;192;p4">
            <a:extLst>
              <a:ext uri="{FF2B5EF4-FFF2-40B4-BE49-F238E27FC236}">
                <a16:creationId xmlns:a16="http://schemas.microsoft.com/office/drawing/2014/main" id="{0EE905D0-9D36-27EF-6C41-A11F5FC8F0D0}"/>
              </a:ext>
            </a:extLst>
          </p:cNvPr>
          <p:cNvSpPr/>
          <p:nvPr/>
        </p:nvSpPr>
        <p:spPr>
          <a:xfrm>
            <a:off x="1365719" y="4207980"/>
            <a:ext cx="1129200" cy="216000"/>
          </a:xfrm>
          <a:prstGeom prst="roundRect">
            <a:avLst>
              <a:gd name="adj" fmla="val 15970"/>
            </a:avLst>
          </a:prstGeom>
          <a:solidFill>
            <a:srgbClr val="F3F3F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800"/>
              <a:buFont typeface="Arial"/>
              <a:buNone/>
            </a:pPr>
            <a:r>
              <a:rPr lang="it-IT" sz="800" b="0" i="0" u="none" strike="noStrike" cap="none">
                <a:solidFill>
                  <a:srgbClr val="44546A"/>
                </a:solidFill>
                <a:latin typeface="Titillium Web"/>
                <a:ea typeface="Titillium Web"/>
                <a:cs typeface="Titillium Web"/>
                <a:sym typeface="Titillium Web"/>
              </a:rPr>
              <a:t>SIOPE+</a:t>
            </a:r>
            <a:endParaRPr sz="800" b="0" i="0" u="none" strike="noStrike" cap="none">
              <a:solidFill>
                <a:srgbClr val="44546A"/>
              </a:solidFill>
              <a:latin typeface="Titillium Web"/>
              <a:ea typeface="Titillium Web"/>
              <a:cs typeface="Titillium Web"/>
              <a:sym typeface="Titillium Web"/>
            </a:endParaRPr>
          </a:p>
        </p:txBody>
      </p:sp>
      <p:sp>
        <p:nvSpPr>
          <p:cNvPr id="63" name="Google Shape;193;p4">
            <a:extLst>
              <a:ext uri="{FF2B5EF4-FFF2-40B4-BE49-F238E27FC236}">
                <a16:creationId xmlns:a16="http://schemas.microsoft.com/office/drawing/2014/main" id="{FCB316E0-93D7-107C-09E7-420947482A93}"/>
              </a:ext>
            </a:extLst>
          </p:cNvPr>
          <p:cNvSpPr txBox="1"/>
          <p:nvPr/>
        </p:nvSpPr>
        <p:spPr>
          <a:xfrm>
            <a:off x="603909" y="4202481"/>
            <a:ext cx="746400" cy="233700"/>
          </a:xfrm>
          <a:prstGeom prst="rect">
            <a:avLst/>
          </a:prstGeom>
          <a:noFill/>
          <a:ln>
            <a:noFill/>
          </a:ln>
        </p:spPr>
        <p:txBody>
          <a:bodyPr spcFirstLastPara="1" wrap="square" lIns="121900" tIns="121900" rIns="121900" bIns="121900" anchor="ctr" anchorCtr="0">
            <a:noAutofit/>
          </a:bodyPr>
          <a:lstStyle/>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Ragioneria </a:t>
            </a:r>
            <a:endParaRPr sz="800" b="0" i="0" u="none" strike="noStrike" cap="none">
              <a:solidFill>
                <a:srgbClr val="0066CC"/>
              </a:solidFill>
              <a:latin typeface="Titillium Web"/>
              <a:ea typeface="Titillium Web"/>
              <a:cs typeface="Titillium Web"/>
              <a:sym typeface="Titillium Web"/>
            </a:endParaRPr>
          </a:p>
          <a:p>
            <a:pPr marL="0" marR="0" lvl="0" indent="0" algn="r" rtl="0">
              <a:lnSpc>
                <a:spcPct val="115000"/>
              </a:lnSpc>
              <a:spcBef>
                <a:spcPts val="0"/>
              </a:spcBef>
              <a:spcAft>
                <a:spcPts val="0"/>
              </a:spcAft>
              <a:buClr>
                <a:srgbClr val="000000"/>
              </a:buClr>
              <a:buSzPts val="1500"/>
              <a:buFont typeface="Arial"/>
              <a:buNone/>
            </a:pPr>
            <a:r>
              <a:rPr lang="it-IT" sz="800" b="0" i="0" u="none" strike="noStrike" cap="none">
                <a:solidFill>
                  <a:srgbClr val="0066CC"/>
                </a:solidFill>
                <a:latin typeface="Titillium Web"/>
                <a:ea typeface="Titillium Web"/>
                <a:cs typeface="Titillium Web"/>
                <a:sym typeface="Titillium Web"/>
              </a:rPr>
              <a:t>(MEF)</a:t>
            </a:r>
            <a:endParaRPr sz="1600" b="0" i="0" u="none" strike="noStrike" cap="none">
              <a:solidFill>
                <a:srgbClr val="0066CC"/>
              </a:solidFill>
              <a:latin typeface="Titillium Web"/>
              <a:ea typeface="Titillium Web"/>
              <a:cs typeface="Titillium Web"/>
              <a:sym typeface="Titillium Web"/>
            </a:endParaRPr>
          </a:p>
        </p:txBody>
      </p:sp>
      <p:sp>
        <p:nvSpPr>
          <p:cNvPr id="64" name="Google Shape;195;p4">
            <a:extLst>
              <a:ext uri="{FF2B5EF4-FFF2-40B4-BE49-F238E27FC236}">
                <a16:creationId xmlns:a16="http://schemas.microsoft.com/office/drawing/2014/main" id="{7A2F63B4-36DA-6F48-A049-FC458C8DFB23}"/>
              </a:ext>
            </a:extLst>
          </p:cNvPr>
          <p:cNvSpPr txBox="1"/>
          <p:nvPr/>
        </p:nvSpPr>
        <p:spPr>
          <a:xfrm>
            <a:off x="9397672" y="2199220"/>
            <a:ext cx="1658700" cy="464100"/>
          </a:xfrm>
          <a:prstGeom prst="rect">
            <a:avLst/>
          </a:prstGeom>
          <a:no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100"/>
              <a:buFont typeface="Arial"/>
              <a:buNone/>
            </a:pPr>
            <a:r>
              <a:rPr lang="it-IT" sz="900" b="1">
                <a:solidFill>
                  <a:srgbClr val="0066CC"/>
                </a:solidFill>
                <a:latin typeface="Titillium Web"/>
                <a:ea typeface="Titillium Web"/>
                <a:cs typeface="Titillium Web"/>
                <a:sym typeface="Titillium Web"/>
              </a:rPr>
              <a:t>ENTI CERTIFICANTI</a:t>
            </a:r>
            <a:endParaRPr sz="900" b="1" i="0" u="none" strike="noStrike" cap="none">
              <a:solidFill>
                <a:srgbClr val="0066CC"/>
              </a:solidFill>
              <a:latin typeface="Titillium Web"/>
              <a:ea typeface="Titillium Web"/>
              <a:cs typeface="Titillium Web"/>
              <a:sym typeface="Titillium Web"/>
            </a:endParaRPr>
          </a:p>
        </p:txBody>
      </p:sp>
      <p:cxnSp>
        <p:nvCxnSpPr>
          <p:cNvPr id="65" name="Google Shape;196;p4">
            <a:extLst>
              <a:ext uri="{FF2B5EF4-FFF2-40B4-BE49-F238E27FC236}">
                <a16:creationId xmlns:a16="http://schemas.microsoft.com/office/drawing/2014/main" id="{1830B271-D6BF-C5FB-10D5-7BD21F87A16F}"/>
              </a:ext>
            </a:extLst>
          </p:cNvPr>
          <p:cNvCxnSpPr>
            <a:stCxn id="56" idx="0"/>
            <a:endCxn id="23" idx="3"/>
          </p:cNvCxnSpPr>
          <p:nvPr/>
        </p:nvCxnSpPr>
        <p:spPr>
          <a:xfrm rot="5400000" flipH="1">
            <a:off x="6838971" y="3152589"/>
            <a:ext cx="3020400" cy="1128300"/>
          </a:xfrm>
          <a:prstGeom prst="bentConnector2">
            <a:avLst/>
          </a:prstGeom>
          <a:noFill/>
          <a:ln w="9525" cap="flat" cmpd="sng">
            <a:solidFill>
              <a:srgbClr val="0166CC"/>
            </a:solidFill>
            <a:prstDash val="solid"/>
            <a:round/>
            <a:headEnd type="triangle" w="med" len="med"/>
            <a:tailEnd type="triangle" w="med" len="med"/>
          </a:ln>
        </p:spPr>
      </p:cxnSp>
      <p:sp>
        <p:nvSpPr>
          <p:cNvPr id="66" name="Google Shape;197;p4">
            <a:extLst>
              <a:ext uri="{FF2B5EF4-FFF2-40B4-BE49-F238E27FC236}">
                <a16:creationId xmlns:a16="http://schemas.microsoft.com/office/drawing/2014/main" id="{1137D18B-2C0A-AD99-D288-CAF64EB1ADEE}"/>
              </a:ext>
            </a:extLst>
          </p:cNvPr>
          <p:cNvSpPr txBox="1">
            <a:spLocks noGrp="1"/>
          </p:cNvSpPr>
          <p:nvPr>
            <p:ph type="ctrTitle"/>
          </p:nvPr>
        </p:nvSpPr>
        <p:spPr>
          <a:xfrm>
            <a:off x="556800" y="967234"/>
            <a:ext cx="10363200" cy="4800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0066CC"/>
              </a:buClr>
              <a:buSzPts val="3600"/>
              <a:buFont typeface="Titillium Web"/>
              <a:buNone/>
            </a:pPr>
            <a:r>
              <a:rPr lang="it-IT" altLang="it-IT" sz="2800" b="1" dirty="0">
                <a:solidFill>
                  <a:srgbClr val="0066CC"/>
                </a:solidFill>
                <a:latin typeface="Titillium Web" panose="00000500000000000000" pitchFamily="2" charset="0"/>
              </a:rPr>
              <a:t>L’ecosistema di Approvvigionamento Digitale</a:t>
            </a:r>
            <a:endParaRPr sz="2500" b="1" dirty="0">
              <a:solidFill>
                <a:srgbClr val="0066CC"/>
              </a:solidFill>
              <a:latin typeface="Titillium Web"/>
              <a:ea typeface="Titillium Web"/>
              <a:cs typeface="Titillium Web"/>
              <a:sym typeface="Titillium Web"/>
            </a:endParaRPr>
          </a:p>
        </p:txBody>
      </p:sp>
      <p:cxnSp>
        <p:nvCxnSpPr>
          <p:cNvPr id="67" name="Google Shape;198;p4">
            <a:extLst>
              <a:ext uri="{FF2B5EF4-FFF2-40B4-BE49-F238E27FC236}">
                <a16:creationId xmlns:a16="http://schemas.microsoft.com/office/drawing/2014/main" id="{D29A1D5C-9243-96D6-420C-6E1CCB95BD39}"/>
              </a:ext>
            </a:extLst>
          </p:cNvPr>
          <p:cNvCxnSpPr>
            <a:stCxn id="27" idx="2"/>
            <a:endCxn id="11" idx="0"/>
          </p:cNvCxnSpPr>
          <p:nvPr/>
        </p:nvCxnSpPr>
        <p:spPr>
          <a:xfrm rot="-5400000" flipH="1">
            <a:off x="5097234" y="4010711"/>
            <a:ext cx="363600" cy="6600"/>
          </a:xfrm>
          <a:prstGeom prst="bentConnector3">
            <a:avLst>
              <a:gd name="adj1" fmla="val 50012"/>
            </a:avLst>
          </a:prstGeom>
          <a:noFill/>
          <a:ln w="9525" cap="flat" cmpd="sng">
            <a:solidFill>
              <a:srgbClr val="0066CC"/>
            </a:solidFill>
            <a:prstDash val="solid"/>
            <a:round/>
            <a:headEnd type="triangle" w="med" len="med"/>
            <a:tailEnd type="triangle" w="med" len="med"/>
          </a:ln>
        </p:spPr>
      </p:cxnSp>
    </p:spTree>
    <p:extLst>
      <p:ext uri="{BB962C8B-B14F-4D97-AF65-F5344CB8AC3E}">
        <p14:creationId xmlns:p14="http://schemas.microsoft.com/office/powerpoint/2010/main" val="566422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C380D-FDC9-1EF8-46DF-6D88087995C2}"/>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E31515C7-3283-8B22-8833-BAF1BEFA6D69}"/>
              </a:ext>
            </a:extLst>
          </p:cNvPr>
          <p:cNvSpPr>
            <a:spLocks noGrp="1"/>
          </p:cNvSpPr>
          <p:nvPr>
            <p:ph type="subTitle" idx="1"/>
          </p:nvPr>
        </p:nvSpPr>
        <p:spPr>
          <a:xfrm>
            <a:off x="573314" y="2335268"/>
            <a:ext cx="10363199" cy="2819400"/>
          </a:xfrm>
        </p:spPr>
        <p:txBody>
          <a:bodyPr>
            <a:noAutofit/>
          </a:bodyPr>
          <a:lstStyle/>
          <a:p>
            <a:pPr algn="just" eaLnBrk="1" hangingPunct="1">
              <a:buNone/>
              <a:defRPr/>
            </a:pPr>
            <a:endParaRPr lang="it-IT" altLang="it-IT" sz="1600" dirty="0">
              <a:latin typeface="Titillium Web" pitchFamily="2" charset="77"/>
            </a:endParaRPr>
          </a:p>
          <a:p>
            <a:pPr algn="just" eaLnBrk="1" hangingPunct="1">
              <a:buNone/>
              <a:defRPr/>
            </a:pPr>
            <a:endParaRPr lang="it-IT" altLang="it-IT" sz="1600" dirty="0">
              <a:latin typeface="Titillium Web" pitchFamily="2" charset="77"/>
            </a:endParaRP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10D14FB4-5311-13B6-ADBF-C8D3D636E5E3}"/>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984BA307-65B5-63F0-06BD-8E92A3C5D111}"/>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6F7CB93D-F4AF-9584-EFCB-8EF04DAFCFEB}"/>
              </a:ext>
            </a:extLst>
          </p:cNvPr>
          <p:cNvSpPr>
            <a:spLocks noGrp="1" noChangeArrowheads="1"/>
          </p:cNvSpPr>
          <p:nvPr>
            <p:ph type="ctrTitle"/>
          </p:nvPr>
        </p:nvSpPr>
        <p:spPr>
          <a:xfrm>
            <a:off x="467692" y="873600"/>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Il ciclo di vita del contratto</a:t>
            </a:r>
          </a:p>
        </p:txBody>
      </p:sp>
      <p:pic>
        <p:nvPicPr>
          <p:cNvPr id="7" name="Immagine 6">
            <a:extLst>
              <a:ext uri="{FF2B5EF4-FFF2-40B4-BE49-F238E27FC236}">
                <a16:creationId xmlns:a16="http://schemas.microsoft.com/office/drawing/2014/main" id="{54A0263B-E4B1-66AD-20DF-F127AE011EAA}"/>
              </a:ext>
            </a:extLst>
          </p:cNvPr>
          <p:cNvPicPr>
            <a:picLocks noChangeAspect="1"/>
          </p:cNvPicPr>
          <p:nvPr/>
        </p:nvPicPr>
        <p:blipFill>
          <a:blip r:embed="rId4"/>
          <a:stretch>
            <a:fillRect/>
          </a:stretch>
        </p:blipFill>
        <p:spPr>
          <a:xfrm>
            <a:off x="0" y="-21731"/>
            <a:ext cx="12192000" cy="796589"/>
          </a:xfrm>
          <a:prstGeom prst="rect">
            <a:avLst/>
          </a:prstGeom>
        </p:spPr>
      </p:pic>
      <p:sp>
        <p:nvSpPr>
          <p:cNvPr id="26" name="Google Shape;204;g305f4c4ddac_0_178">
            <a:extLst>
              <a:ext uri="{FF2B5EF4-FFF2-40B4-BE49-F238E27FC236}">
                <a16:creationId xmlns:a16="http://schemas.microsoft.com/office/drawing/2014/main" id="{C013B1A9-AE55-BE1F-6534-59E417F38DB7}"/>
              </a:ext>
            </a:extLst>
          </p:cNvPr>
          <p:cNvSpPr txBox="1">
            <a:spLocks noGrp="1"/>
          </p:cNvSpPr>
          <p:nvPr>
            <p:ph type="sldNum" idx="12"/>
          </p:nvPr>
        </p:nvSpPr>
        <p:spPr>
          <a:xfrm>
            <a:off x="9090652" y="5902939"/>
            <a:ext cx="1071900" cy="947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it-IT"/>
              <a:t>7</a:t>
            </a:fld>
            <a:endParaRPr/>
          </a:p>
        </p:txBody>
      </p:sp>
      <p:sp>
        <p:nvSpPr>
          <p:cNvPr id="27" name="Google Shape;205;g305f4c4ddac_0_178">
            <a:extLst>
              <a:ext uri="{FF2B5EF4-FFF2-40B4-BE49-F238E27FC236}">
                <a16:creationId xmlns:a16="http://schemas.microsoft.com/office/drawing/2014/main" id="{A60F7E98-3565-E2AC-6D2B-E46989C784E3}"/>
              </a:ext>
            </a:extLst>
          </p:cNvPr>
          <p:cNvSpPr txBox="1"/>
          <p:nvPr/>
        </p:nvSpPr>
        <p:spPr>
          <a:xfrm>
            <a:off x="3005700" y="160950"/>
            <a:ext cx="8315700" cy="523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100"/>
              <a:buFont typeface="Arial"/>
              <a:buNone/>
            </a:pPr>
            <a:r>
              <a:rPr lang="it-IT" sz="2800" b="1" i="0" u="none" strike="noStrike" cap="none">
                <a:solidFill>
                  <a:srgbClr val="008AC4"/>
                </a:solidFill>
                <a:latin typeface="Titillium Web"/>
                <a:ea typeface="Titillium Web"/>
                <a:cs typeface="Titillium Web"/>
                <a:sym typeface="Titillium Web"/>
              </a:rPr>
              <a:t>Ciclo di vita digitale dei contratti pubblici</a:t>
            </a:r>
            <a:endParaRPr sz="2800" b="1" i="0" u="none" strike="noStrike" cap="none">
              <a:solidFill>
                <a:srgbClr val="008AC4"/>
              </a:solidFill>
              <a:latin typeface="Titillium Web"/>
              <a:ea typeface="Titillium Web"/>
              <a:cs typeface="Titillium Web"/>
              <a:sym typeface="Titillium Web"/>
            </a:endParaRPr>
          </a:p>
        </p:txBody>
      </p:sp>
      <p:sp>
        <p:nvSpPr>
          <p:cNvPr id="28" name="Google Shape;206;g305f4c4ddac_0_178">
            <a:extLst>
              <a:ext uri="{FF2B5EF4-FFF2-40B4-BE49-F238E27FC236}">
                <a16:creationId xmlns:a16="http://schemas.microsoft.com/office/drawing/2014/main" id="{57809D7A-D8F9-BFB5-4718-9BCD69FED5E7}"/>
              </a:ext>
            </a:extLst>
          </p:cNvPr>
          <p:cNvSpPr txBox="1"/>
          <p:nvPr/>
        </p:nvSpPr>
        <p:spPr>
          <a:xfrm>
            <a:off x="10841567" y="6299200"/>
            <a:ext cx="9738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it-IT" sz="1200" b="0" i="0" u="none" strike="noStrike" cap="none">
                <a:solidFill>
                  <a:srgbClr val="000000"/>
                </a:solidFill>
                <a:latin typeface="Arial"/>
                <a:ea typeface="Arial"/>
                <a:cs typeface="Arial"/>
                <a:sym typeface="Arial"/>
              </a:rPr>
              <a:t>7</a:t>
            </a:fld>
            <a:endParaRPr sz="1200" b="0" i="0" u="none" strike="noStrike" cap="none">
              <a:solidFill>
                <a:srgbClr val="000000"/>
              </a:solidFill>
              <a:latin typeface="Arial"/>
              <a:ea typeface="Arial"/>
              <a:cs typeface="Arial"/>
              <a:sym typeface="Arial"/>
            </a:endParaRPr>
          </a:p>
        </p:txBody>
      </p:sp>
      <p:sp>
        <p:nvSpPr>
          <p:cNvPr id="29" name="Google Shape;207;g305f4c4ddac_0_178">
            <a:extLst>
              <a:ext uri="{FF2B5EF4-FFF2-40B4-BE49-F238E27FC236}">
                <a16:creationId xmlns:a16="http://schemas.microsoft.com/office/drawing/2014/main" id="{6AB4F27A-9769-7552-8C37-2DEF97A91090}"/>
              </a:ext>
            </a:extLst>
          </p:cNvPr>
          <p:cNvSpPr txBox="1"/>
          <p:nvPr/>
        </p:nvSpPr>
        <p:spPr>
          <a:xfrm>
            <a:off x="10841567" y="6299200"/>
            <a:ext cx="973800" cy="4572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it-IT" sz="1200" b="0" i="0" u="none" strike="noStrike" cap="none">
                <a:solidFill>
                  <a:srgbClr val="000000"/>
                </a:solidFill>
                <a:latin typeface="Arial"/>
                <a:ea typeface="Arial"/>
                <a:cs typeface="Arial"/>
                <a:sym typeface="Arial"/>
              </a:rPr>
              <a:t>7</a:t>
            </a:fld>
            <a:endParaRPr sz="1200" b="0" i="0" u="none" strike="noStrike" cap="none">
              <a:solidFill>
                <a:srgbClr val="000000"/>
              </a:solidFill>
              <a:latin typeface="Arial"/>
              <a:ea typeface="Arial"/>
              <a:cs typeface="Arial"/>
              <a:sym typeface="Arial"/>
            </a:endParaRPr>
          </a:p>
        </p:txBody>
      </p:sp>
      <p:sp>
        <p:nvSpPr>
          <p:cNvPr id="30" name="Google Shape;208;g305f4c4ddac_0_178">
            <a:extLst>
              <a:ext uri="{FF2B5EF4-FFF2-40B4-BE49-F238E27FC236}">
                <a16:creationId xmlns:a16="http://schemas.microsoft.com/office/drawing/2014/main" id="{AE56CE78-18E6-D633-8DFB-AC6A2801B27B}"/>
              </a:ext>
            </a:extLst>
          </p:cNvPr>
          <p:cNvSpPr/>
          <p:nvPr/>
        </p:nvSpPr>
        <p:spPr>
          <a:xfrm>
            <a:off x="2337130" y="2425870"/>
            <a:ext cx="3700200" cy="2656500"/>
          </a:xfrm>
          <a:prstGeom prst="roundRect">
            <a:avLst>
              <a:gd name="adj" fmla="val 0"/>
            </a:avLst>
          </a:prstGeom>
          <a:solidFill>
            <a:srgbClr val="FFFFFF"/>
          </a:solidFill>
          <a:ln w="9525" cap="flat" cmpd="sng">
            <a:solidFill>
              <a:srgbClr val="002060"/>
            </a:solidFill>
            <a:prstDash val="dash"/>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Calibri"/>
              <a:buNone/>
            </a:pPr>
            <a:r>
              <a:rPr lang="it-IT" sz="1400" b="0" i="0" u="none" strike="noStrike" cap="none" dirty="0">
                <a:solidFill>
                  <a:srgbClr val="000000"/>
                </a:solidFill>
                <a:latin typeface="Calibri"/>
                <a:ea typeface="Calibri"/>
                <a:cs typeface="Calibri"/>
                <a:sym typeface="Calibri"/>
              </a:rPr>
              <a:t>Formalizzazione delle specifiche tecniche per ciascun intervento programmato, e definizione della strategia di acquisto del servizio/fornitura o di implementazione dell’opera.</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60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Gli avvisi di </a:t>
            </a:r>
            <a:r>
              <a:rPr lang="it-IT" sz="1400" b="1" i="0" u="none" strike="noStrike" cap="none" dirty="0" err="1">
                <a:solidFill>
                  <a:srgbClr val="000000"/>
                </a:solidFill>
                <a:latin typeface="Calibri"/>
                <a:ea typeface="Calibri"/>
                <a:cs typeface="Calibri"/>
                <a:sym typeface="Calibri"/>
              </a:rPr>
              <a:t>pre</a:t>
            </a:r>
            <a:r>
              <a:rPr lang="it-IT" sz="1400" b="1" i="0" u="none" strike="noStrike" cap="none" dirty="0">
                <a:solidFill>
                  <a:srgbClr val="000000"/>
                </a:solidFill>
                <a:latin typeface="Calibri"/>
                <a:ea typeface="Calibri"/>
                <a:cs typeface="Calibri"/>
                <a:sym typeface="Calibri"/>
              </a:rPr>
              <a:t>-informazione</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I bandi e gli avvisi di gara</a:t>
            </a:r>
            <a:endParaRPr sz="1400" b="0" i="0" u="none" strike="noStrike" cap="none" dirty="0">
              <a:solidFill>
                <a:srgbClr val="000000"/>
              </a:solidFill>
              <a:latin typeface="Arial"/>
              <a:ea typeface="Arial"/>
              <a:cs typeface="Arial"/>
              <a:sym typeface="Arial"/>
            </a:endParaRPr>
          </a:p>
          <a:p>
            <a:pPr marL="285750" marR="0" lvl="0" indent="-285750" algn="l" rtl="0">
              <a:lnSpc>
                <a:spcPct val="100000"/>
              </a:lnSpc>
              <a:spcBef>
                <a:spcPts val="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Avvisi relativi alla costituzione di elenchi di operatori economici </a:t>
            </a:r>
            <a:endParaRPr sz="1400" b="0" i="0" u="none" strike="noStrike" cap="none" dirty="0">
              <a:solidFill>
                <a:srgbClr val="000000"/>
              </a:solidFill>
              <a:latin typeface="Arial"/>
              <a:ea typeface="Arial"/>
              <a:cs typeface="Arial"/>
              <a:sym typeface="Arial"/>
            </a:endParaRPr>
          </a:p>
        </p:txBody>
      </p:sp>
      <p:sp>
        <p:nvSpPr>
          <p:cNvPr id="31" name="Google Shape;209;g305f4c4ddac_0_178">
            <a:extLst>
              <a:ext uri="{FF2B5EF4-FFF2-40B4-BE49-F238E27FC236}">
                <a16:creationId xmlns:a16="http://schemas.microsoft.com/office/drawing/2014/main" id="{592358E8-35B5-3344-D2D8-77B9A27BB8BA}"/>
              </a:ext>
            </a:extLst>
          </p:cNvPr>
          <p:cNvSpPr/>
          <p:nvPr/>
        </p:nvSpPr>
        <p:spPr>
          <a:xfrm>
            <a:off x="7698049" y="1725263"/>
            <a:ext cx="2124000" cy="648000"/>
          </a:xfrm>
          <a:prstGeom prst="chevron">
            <a:avLst>
              <a:gd name="adj" fmla="val 50000"/>
            </a:avLst>
          </a:prstGeom>
          <a:solidFill>
            <a:srgbClr val="92CCDC"/>
          </a:solidFill>
          <a:ln>
            <a:noFill/>
          </a:ln>
        </p:spPr>
        <p:txBody>
          <a:bodyPr spcFirstLastPara="1" wrap="square" lIns="88900" tIns="88900" rIns="88900" bIns="88900" anchor="ctr" anchorCtr="0">
            <a:noAutofit/>
          </a:bodyPr>
          <a:lstStyle/>
          <a:p>
            <a:pPr marL="0" marR="67945" lvl="0" indent="0" algn="ctr" rtl="0">
              <a:lnSpc>
                <a:spcPct val="100000"/>
              </a:lnSpc>
              <a:spcBef>
                <a:spcPts val="0"/>
              </a:spcBef>
              <a:spcAft>
                <a:spcPts val="0"/>
              </a:spcAft>
              <a:buClr>
                <a:srgbClr val="FFFFFF"/>
              </a:buClr>
              <a:buSzPts val="1400"/>
              <a:buFont typeface="Calibri"/>
              <a:buNone/>
            </a:pPr>
            <a:r>
              <a:rPr lang="it-IT" sz="1400" b="1" i="0" u="none" strike="noStrike" cap="none">
                <a:solidFill>
                  <a:srgbClr val="FFFFFF"/>
                </a:solidFill>
                <a:latin typeface="Calibri"/>
                <a:ea typeface="Calibri"/>
                <a:cs typeface="Calibri"/>
                <a:sym typeface="Calibri"/>
              </a:rPr>
              <a:t>Esecuzione </a:t>
            </a:r>
            <a:endParaRPr sz="1400" b="1" i="0" u="none" strike="noStrike" cap="none">
              <a:solidFill>
                <a:srgbClr val="FF0000"/>
              </a:solidFill>
              <a:latin typeface="Calibri"/>
              <a:ea typeface="Calibri"/>
              <a:cs typeface="Calibri"/>
              <a:sym typeface="Calibri"/>
            </a:endParaRPr>
          </a:p>
        </p:txBody>
      </p:sp>
      <p:sp>
        <p:nvSpPr>
          <p:cNvPr id="32" name="Google Shape;210;g305f4c4ddac_0_178">
            <a:extLst>
              <a:ext uri="{FF2B5EF4-FFF2-40B4-BE49-F238E27FC236}">
                <a16:creationId xmlns:a16="http://schemas.microsoft.com/office/drawing/2014/main" id="{35276172-0083-8397-89E5-EF7A2DB6C428}"/>
              </a:ext>
            </a:extLst>
          </p:cNvPr>
          <p:cNvSpPr/>
          <p:nvPr/>
        </p:nvSpPr>
        <p:spPr>
          <a:xfrm>
            <a:off x="482530" y="2416718"/>
            <a:ext cx="1854600" cy="2656500"/>
          </a:xfrm>
          <a:prstGeom prst="roundRect">
            <a:avLst>
              <a:gd name="adj" fmla="val 366"/>
            </a:avLst>
          </a:prstGeom>
          <a:noFill/>
          <a:ln w="9525" cap="flat" cmpd="sng">
            <a:solidFill>
              <a:srgbClr val="1F497D"/>
            </a:solidFill>
            <a:prstDash val="dash"/>
            <a:round/>
            <a:headEnd type="none" w="sm" len="sm"/>
            <a:tailEnd type="none" w="sm" len="sm"/>
          </a:ln>
        </p:spPr>
        <p:txBody>
          <a:bodyPr spcFirstLastPara="1" wrap="square" lIns="91425" tIns="45700" rIns="91425" bIns="45700" anchor="t" anchorCtr="0">
            <a:noAutofit/>
          </a:bodyPr>
          <a:lstStyle/>
          <a:p>
            <a:pPr marL="85725" marR="0" lvl="0" indent="-85725" algn="l" rtl="0">
              <a:lnSpc>
                <a:spcPct val="100000"/>
              </a:lnSpc>
              <a:spcBef>
                <a:spcPts val="0"/>
              </a:spcBef>
              <a:spcAft>
                <a:spcPts val="0"/>
              </a:spcAft>
              <a:buClr>
                <a:srgbClr val="000000"/>
              </a:buClr>
              <a:buSzPts val="1400"/>
              <a:buFont typeface="Arial"/>
              <a:buChar char="•"/>
            </a:pPr>
            <a:r>
              <a:rPr lang="it-IT" sz="1400" b="0" i="0" u="none" strike="noStrike" cap="none" dirty="0">
                <a:solidFill>
                  <a:srgbClr val="000000"/>
                </a:solidFill>
                <a:latin typeface="Calibri"/>
                <a:ea typeface="Calibri"/>
                <a:cs typeface="Calibri"/>
                <a:sym typeface="Calibri"/>
              </a:rPr>
              <a:t>Programma triennale ed </a:t>
            </a:r>
            <a:r>
              <a:rPr lang="it-IT" sz="1400" b="1" i="0" u="none" strike="noStrike" cap="none" dirty="0">
                <a:solidFill>
                  <a:srgbClr val="000000"/>
                </a:solidFill>
                <a:latin typeface="Calibri"/>
                <a:ea typeface="Calibri"/>
                <a:cs typeface="Calibri"/>
                <a:sym typeface="Calibri"/>
              </a:rPr>
              <a:t>elenchi annuali dei lavori</a:t>
            </a:r>
            <a:endParaRPr sz="14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FFFFFF"/>
              </a:buClr>
              <a:buSzPts val="1400"/>
              <a:buFont typeface="Calibri"/>
              <a:buNone/>
            </a:pPr>
            <a:endParaRPr sz="1400" b="0" i="0" u="none" strike="noStrike" cap="none" dirty="0">
              <a:solidFill>
                <a:srgbClr val="000000"/>
              </a:solidFill>
              <a:latin typeface="Calibri"/>
              <a:ea typeface="Calibri"/>
              <a:cs typeface="Calibri"/>
              <a:sym typeface="Calibri"/>
            </a:endParaRPr>
          </a:p>
          <a:p>
            <a:pPr marL="85725" marR="0" lvl="0" indent="-85725" algn="l" rtl="0">
              <a:lnSpc>
                <a:spcPct val="100000"/>
              </a:lnSpc>
              <a:spcBef>
                <a:spcPts val="0"/>
              </a:spcBef>
              <a:spcAft>
                <a:spcPts val="0"/>
              </a:spcAft>
              <a:buClr>
                <a:srgbClr val="000000"/>
              </a:buClr>
              <a:buSzPts val="1400"/>
              <a:buFont typeface="Arial"/>
              <a:buChar char="•"/>
            </a:pPr>
            <a:r>
              <a:rPr lang="it-IT" sz="1400" b="0" i="0" u="none" strike="noStrike" cap="none" dirty="0">
                <a:solidFill>
                  <a:srgbClr val="000000"/>
                </a:solidFill>
                <a:latin typeface="Calibri"/>
                <a:ea typeface="Calibri"/>
                <a:cs typeface="Calibri"/>
                <a:sym typeface="Calibri"/>
              </a:rPr>
              <a:t>Programma triennale </a:t>
            </a:r>
            <a:r>
              <a:rPr lang="it-IT" sz="1400" b="1" i="0" u="none" strike="noStrike" cap="none" dirty="0">
                <a:solidFill>
                  <a:srgbClr val="000000"/>
                </a:solidFill>
                <a:latin typeface="Calibri"/>
                <a:ea typeface="Calibri"/>
                <a:cs typeface="Calibri"/>
                <a:sym typeface="Calibri"/>
              </a:rPr>
              <a:t>degli acquisti di servizi e forniture</a:t>
            </a:r>
            <a:endParaRPr sz="1400" b="0" i="0" u="none" strike="noStrike" cap="none" dirty="0">
              <a:solidFill>
                <a:srgbClr val="000000"/>
              </a:solidFill>
              <a:latin typeface="Arial"/>
              <a:ea typeface="Arial"/>
              <a:cs typeface="Arial"/>
              <a:sym typeface="Arial"/>
            </a:endParaRPr>
          </a:p>
        </p:txBody>
      </p:sp>
      <p:sp>
        <p:nvSpPr>
          <p:cNvPr id="33" name="Google Shape;211;g305f4c4ddac_0_178">
            <a:extLst>
              <a:ext uri="{FF2B5EF4-FFF2-40B4-BE49-F238E27FC236}">
                <a16:creationId xmlns:a16="http://schemas.microsoft.com/office/drawing/2014/main" id="{9EB92974-ED8E-042A-808D-022529499C04}"/>
              </a:ext>
            </a:extLst>
          </p:cNvPr>
          <p:cNvSpPr/>
          <p:nvPr/>
        </p:nvSpPr>
        <p:spPr>
          <a:xfrm>
            <a:off x="481951" y="5166546"/>
            <a:ext cx="9774900" cy="738600"/>
          </a:xfrm>
          <a:prstGeom prst="rect">
            <a:avLst/>
          </a:prstGeom>
          <a:solidFill>
            <a:srgbClr val="B9CDE5"/>
          </a:solid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rgbClr val="000000"/>
              </a:buClr>
              <a:buSzPts val="1400"/>
              <a:buFont typeface="Calibri"/>
              <a:buNone/>
            </a:pPr>
            <a:r>
              <a:rPr lang="it-IT" sz="1400" b="0" i="0" u="none" strike="noStrike" cap="none">
                <a:solidFill>
                  <a:srgbClr val="000000"/>
                </a:solidFill>
                <a:latin typeface="Calibri"/>
                <a:ea typeface="Calibri"/>
                <a:cs typeface="Calibri"/>
                <a:sym typeface="Calibri"/>
              </a:rPr>
              <a:t>Le attività inerenti al ciclo di vita dei contratti pubblici sono gestite attraverso </a:t>
            </a:r>
            <a:r>
              <a:rPr lang="it-IT" sz="1400" b="1" i="0" u="sng" strike="noStrike" cap="none">
                <a:solidFill>
                  <a:srgbClr val="000000"/>
                </a:solidFill>
                <a:latin typeface="Calibri"/>
                <a:ea typeface="Calibri"/>
                <a:cs typeface="Calibri"/>
                <a:sym typeface="Calibri"/>
              </a:rPr>
              <a:t>piattaforme</a:t>
            </a:r>
            <a:r>
              <a:rPr lang="it-IT" sz="1400" b="0" i="0" u="sng" strike="noStrike" cap="none">
                <a:solidFill>
                  <a:srgbClr val="000000"/>
                </a:solidFill>
                <a:latin typeface="Calibri"/>
                <a:ea typeface="Calibri"/>
                <a:cs typeface="Calibri"/>
                <a:sym typeface="Calibri"/>
              </a:rPr>
              <a:t> e </a:t>
            </a:r>
            <a:r>
              <a:rPr lang="it-IT" sz="1400" b="1" i="0" u="sng" strike="noStrike" cap="none">
                <a:solidFill>
                  <a:srgbClr val="000000"/>
                </a:solidFill>
                <a:latin typeface="Calibri"/>
                <a:ea typeface="Calibri"/>
                <a:cs typeface="Calibri"/>
                <a:sym typeface="Calibri"/>
              </a:rPr>
              <a:t>servizi digitali fra loro interoperabili.</a:t>
            </a:r>
            <a:r>
              <a:rPr lang="it-IT" sz="1400" b="1" i="0" u="none" strike="noStrike" cap="none">
                <a:solidFill>
                  <a:srgbClr val="000000"/>
                </a:solidFill>
                <a:latin typeface="Calibri"/>
                <a:ea typeface="Calibri"/>
                <a:cs typeface="Calibri"/>
                <a:sym typeface="Calibri"/>
              </a:rPr>
              <a:t> </a:t>
            </a:r>
            <a:r>
              <a:rPr lang="it-IT" sz="1400" b="0" i="0" u="none" strike="noStrike" cap="none">
                <a:solidFill>
                  <a:srgbClr val="000000"/>
                </a:solidFill>
                <a:latin typeface="Calibri"/>
                <a:ea typeface="Calibri"/>
                <a:cs typeface="Calibri"/>
                <a:sym typeface="Calibri"/>
              </a:rPr>
              <a:t>Le Stazioni appaltanti devono pertanto dotarsi di Piattaforme di approvvigionamento digitale </a:t>
            </a:r>
            <a:r>
              <a:rPr lang="it-IT" sz="1400" b="1" i="0" u="none" strike="noStrike" cap="none">
                <a:solidFill>
                  <a:srgbClr val="000000"/>
                </a:solidFill>
                <a:latin typeface="Calibri"/>
                <a:ea typeface="Calibri"/>
                <a:cs typeface="Calibri"/>
                <a:sym typeface="Calibri"/>
              </a:rPr>
              <a:t>certificate che consentono di svolgere in modalità digitale le attività previste nel ciclo di vita dei contratti pubblici</a:t>
            </a:r>
            <a:r>
              <a:rPr lang="it-IT" sz="1400" b="0" i="0" u="none" strike="noStrike" cap="none">
                <a:solidFill>
                  <a:srgbClr val="000000"/>
                </a:solidFill>
                <a:latin typeface="Calibri"/>
                <a:ea typeface="Calibri"/>
                <a:cs typeface="Calibri"/>
                <a:sym typeface="Calibri"/>
              </a:rPr>
              <a:t> </a:t>
            </a:r>
            <a:endParaRPr sz="1400" b="1" i="0" u="none" strike="noStrike" cap="none">
              <a:solidFill>
                <a:srgbClr val="000000"/>
              </a:solidFill>
              <a:latin typeface="Calibri"/>
              <a:ea typeface="Calibri"/>
              <a:cs typeface="Calibri"/>
              <a:sym typeface="Calibri"/>
            </a:endParaRPr>
          </a:p>
        </p:txBody>
      </p:sp>
      <p:sp>
        <p:nvSpPr>
          <p:cNvPr id="34" name="Google Shape;212;g305f4c4ddac_0_178">
            <a:extLst>
              <a:ext uri="{FF2B5EF4-FFF2-40B4-BE49-F238E27FC236}">
                <a16:creationId xmlns:a16="http://schemas.microsoft.com/office/drawing/2014/main" id="{EF0B0140-E1B6-1DB0-551D-10A0D2637B23}"/>
              </a:ext>
            </a:extLst>
          </p:cNvPr>
          <p:cNvSpPr/>
          <p:nvPr/>
        </p:nvSpPr>
        <p:spPr>
          <a:xfrm>
            <a:off x="481951" y="1725263"/>
            <a:ext cx="2124000" cy="648000"/>
          </a:xfrm>
          <a:prstGeom prst="homePlate">
            <a:avLst>
              <a:gd name="adj" fmla="val 50000"/>
            </a:avLst>
          </a:prstGeom>
          <a:solidFill>
            <a:srgbClr val="5B89C1"/>
          </a:solidFill>
          <a:ln>
            <a:noFill/>
          </a:ln>
        </p:spPr>
        <p:txBody>
          <a:bodyPr spcFirstLastPara="1" wrap="square" lIns="88900" tIns="88900" rIns="88900" bIns="88900" anchor="ctr" anchorCtr="0">
            <a:noAutofit/>
          </a:bodyPr>
          <a:lstStyle/>
          <a:p>
            <a:pPr marL="0" marR="67945" lvl="0" indent="0" algn="ctr" rtl="0">
              <a:lnSpc>
                <a:spcPct val="100000"/>
              </a:lnSpc>
              <a:spcBef>
                <a:spcPts val="0"/>
              </a:spcBef>
              <a:spcAft>
                <a:spcPts val="0"/>
              </a:spcAft>
              <a:buClr>
                <a:srgbClr val="FFFFFF"/>
              </a:buClr>
              <a:buSzPts val="1400"/>
              <a:buFont typeface="Calibri"/>
              <a:buNone/>
            </a:pPr>
            <a:r>
              <a:rPr lang="it-IT" sz="1400" b="1" i="0" u="none" strike="noStrike" cap="none">
                <a:solidFill>
                  <a:srgbClr val="FFFFFF"/>
                </a:solidFill>
                <a:latin typeface="Calibri"/>
                <a:ea typeface="Calibri"/>
                <a:cs typeface="Calibri"/>
                <a:sym typeface="Calibri"/>
              </a:rPr>
              <a:t>Programmazione</a:t>
            </a:r>
            <a:endParaRPr sz="1400" b="1" i="0" u="none" strike="noStrike" cap="none">
              <a:solidFill>
                <a:srgbClr val="FF0000"/>
              </a:solidFill>
              <a:latin typeface="Calibri"/>
              <a:ea typeface="Calibri"/>
              <a:cs typeface="Calibri"/>
              <a:sym typeface="Calibri"/>
            </a:endParaRPr>
          </a:p>
        </p:txBody>
      </p:sp>
      <p:sp>
        <p:nvSpPr>
          <p:cNvPr id="35" name="Google Shape;213;g305f4c4ddac_0_178">
            <a:extLst>
              <a:ext uri="{FF2B5EF4-FFF2-40B4-BE49-F238E27FC236}">
                <a16:creationId xmlns:a16="http://schemas.microsoft.com/office/drawing/2014/main" id="{A9A8AFF7-51CF-590A-64E5-6F6AED55BB94}"/>
              </a:ext>
            </a:extLst>
          </p:cNvPr>
          <p:cNvSpPr/>
          <p:nvPr/>
        </p:nvSpPr>
        <p:spPr>
          <a:xfrm>
            <a:off x="2286126" y="1718279"/>
            <a:ext cx="2124000" cy="648000"/>
          </a:xfrm>
          <a:prstGeom prst="chevron">
            <a:avLst>
              <a:gd name="adj" fmla="val 50000"/>
            </a:avLst>
          </a:prstGeom>
          <a:solidFill>
            <a:srgbClr val="0070C0"/>
          </a:solidFill>
          <a:ln>
            <a:noFill/>
          </a:ln>
        </p:spPr>
        <p:txBody>
          <a:bodyPr spcFirstLastPara="1" wrap="square" lIns="88900" tIns="88900" rIns="88900" bIns="88900" anchor="ctr" anchorCtr="0">
            <a:noAutofit/>
          </a:bodyPr>
          <a:lstStyle/>
          <a:p>
            <a:pPr marL="0" marR="67945" lvl="0" indent="0" algn="ctr" rtl="0">
              <a:lnSpc>
                <a:spcPct val="100000"/>
              </a:lnSpc>
              <a:spcBef>
                <a:spcPts val="0"/>
              </a:spcBef>
              <a:spcAft>
                <a:spcPts val="0"/>
              </a:spcAft>
              <a:buClr>
                <a:srgbClr val="FFFFFF"/>
              </a:buClr>
              <a:buSzPts val="1400"/>
              <a:buFont typeface="Calibri"/>
              <a:buNone/>
            </a:pPr>
            <a:r>
              <a:rPr lang="it-IT" sz="1400" b="1" i="0" u="none" strike="noStrike" cap="none">
                <a:solidFill>
                  <a:srgbClr val="FFFFFF"/>
                </a:solidFill>
                <a:latin typeface="Calibri"/>
                <a:ea typeface="Calibri"/>
                <a:cs typeface="Calibri"/>
                <a:sym typeface="Calibri"/>
              </a:rPr>
              <a:t>Progettazione</a:t>
            </a:r>
            <a:endParaRPr sz="1400" b="1" i="0" u="none" strike="noStrike" cap="none">
              <a:solidFill>
                <a:srgbClr val="FF0000"/>
              </a:solidFill>
              <a:latin typeface="Calibri"/>
              <a:ea typeface="Calibri"/>
              <a:cs typeface="Calibri"/>
              <a:sym typeface="Calibri"/>
            </a:endParaRPr>
          </a:p>
        </p:txBody>
      </p:sp>
      <p:sp>
        <p:nvSpPr>
          <p:cNvPr id="36" name="Google Shape;214;g305f4c4ddac_0_178">
            <a:extLst>
              <a:ext uri="{FF2B5EF4-FFF2-40B4-BE49-F238E27FC236}">
                <a16:creationId xmlns:a16="http://schemas.microsoft.com/office/drawing/2014/main" id="{0D1A5A38-B32A-3300-1A85-4A6660570E47}"/>
              </a:ext>
            </a:extLst>
          </p:cNvPr>
          <p:cNvSpPr/>
          <p:nvPr/>
        </p:nvSpPr>
        <p:spPr>
          <a:xfrm>
            <a:off x="4025051" y="1718279"/>
            <a:ext cx="2124000" cy="648000"/>
          </a:xfrm>
          <a:prstGeom prst="chevron">
            <a:avLst>
              <a:gd name="adj" fmla="val 50000"/>
            </a:avLst>
          </a:prstGeom>
          <a:solidFill>
            <a:srgbClr val="0070C0"/>
          </a:solidFill>
          <a:ln>
            <a:noFill/>
          </a:ln>
        </p:spPr>
        <p:txBody>
          <a:bodyPr spcFirstLastPara="1" wrap="square" lIns="88900" tIns="88900" rIns="88900" bIns="88900" anchor="ctr" anchorCtr="0">
            <a:noAutofit/>
          </a:bodyPr>
          <a:lstStyle/>
          <a:p>
            <a:pPr marL="0" marR="67945" lvl="0" indent="0" algn="ctr" rtl="0">
              <a:lnSpc>
                <a:spcPct val="100000"/>
              </a:lnSpc>
              <a:spcBef>
                <a:spcPts val="0"/>
              </a:spcBef>
              <a:spcAft>
                <a:spcPts val="0"/>
              </a:spcAft>
              <a:buClr>
                <a:srgbClr val="FFFFFF"/>
              </a:buClr>
              <a:buSzPts val="1400"/>
              <a:buFont typeface="Calibri"/>
              <a:buNone/>
            </a:pPr>
            <a:r>
              <a:rPr lang="it-IT" sz="1400" b="1" i="0" u="none" strike="noStrike" cap="none">
                <a:solidFill>
                  <a:srgbClr val="FFFFFF"/>
                </a:solidFill>
                <a:latin typeface="Calibri"/>
                <a:ea typeface="Calibri"/>
                <a:cs typeface="Calibri"/>
                <a:sym typeface="Calibri"/>
              </a:rPr>
              <a:t>Pubblicazione</a:t>
            </a:r>
            <a:endParaRPr sz="1400" b="0" i="0" u="none" strike="noStrike" cap="none">
              <a:solidFill>
                <a:srgbClr val="000000"/>
              </a:solidFill>
              <a:latin typeface="Arial"/>
              <a:ea typeface="Arial"/>
              <a:cs typeface="Arial"/>
              <a:sym typeface="Arial"/>
            </a:endParaRPr>
          </a:p>
        </p:txBody>
      </p:sp>
      <p:sp>
        <p:nvSpPr>
          <p:cNvPr id="37" name="Google Shape;215;g305f4c4ddac_0_178">
            <a:extLst>
              <a:ext uri="{FF2B5EF4-FFF2-40B4-BE49-F238E27FC236}">
                <a16:creationId xmlns:a16="http://schemas.microsoft.com/office/drawing/2014/main" id="{2196AA35-3FBE-AE73-5561-3FF68A730DCB}"/>
              </a:ext>
            </a:extLst>
          </p:cNvPr>
          <p:cNvSpPr/>
          <p:nvPr/>
        </p:nvSpPr>
        <p:spPr>
          <a:xfrm>
            <a:off x="5804700" y="1725263"/>
            <a:ext cx="2237700" cy="648000"/>
          </a:xfrm>
          <a:prstGeom prst="chevron">
            <a:avLst>
              <a:gd name="adj" fmla="val 50000"/>
            </a:avLst>
          </a:prstGeom>
          <a:solidFill>
            <a:srgbClr val="31859B"/>
          </a:solidFill>
          <a:ln>
            <a:noFill/>
          </a:ln>
        </p:spPr>
        <p:txBody>
          <a:bodyPr spcFirstLastPara="1" wrap="square" lIns="88900" tIns="88900" rIns="88900" bIns="88900" anchor="ctr" anchorCtr="0">
            <a:noAutofit/>
          </a:bodyPr>
          <a:lstStyle/>
          <a:p>
            <a:pPr marL="0" marR="67945" lvl="0" indent="0" algn="ctr" rtl="0">
              <a:lnSpc>
                <a:spcPct val="100000"/>
              </a:lnSpc>
              <a:spcBef>
                <a:spcPts val="0"/>
              </a:spcBef>
              <a:spcAft>
                <a:spcPts val="0"/>
              </a:spcAft>
              <a:buClr>
                <a:srgbClr val="FFFFFF"/>
              </a:buClr>
              <a:buSzPts val="1400"/>
              <a:buFont typeface="Calibri"/>
              <a:buNone/>
            </a:pPr>
            <a:r>
              <a:rPr lang="it-IT" sz="1400" b="1" i="0" u="none" strike="noStrike" cap="none">
                <a:solidFill>
                  <a:srgbClr val="FFFFFF"/>
                </a:solidFill>
                <a:latin typeface="Calibri"/>
                <a:ea typeface="Calibri"/>
                <a:cs typeface="Calibri"/>
                <a:sym typeface="Calibri"/>
              </a:rPr>
              <a:t>Affidamento</a:t>
            </a:r>
            <a:endParaRPr sz="1400" b="1" i="0" u="none" strike="noStrike" cap="none">
              <a:solidFill>
                <a:srgbClr val="FF0000"/>
              </a:solidFill>
              <a:latin typeface="Calibri"/>
              <a:ea typeface="Calibri"/>
              <a:cs typeface="Calibri"/>
              <a:sym typeface="Calibri"/>
            </a:endParaRPr>
          </a:p>
        </p:txBody>
      </p:sp>
      <p:sp>
        <p:nvSpPr>
          <p:cNvPr id="38" name="Google Shape;216;g305f4c4ddac_0_178">
            <a:extLst>
              <a:ext uri="{FF2B5EF4-FFF2-40B4-BE49-F238E27FC236}">
                <a16:creationId xmlns:a16="http://schemas.microsoft.com/office/drawing/2014/main" id="{9677AEFB-BF4B-34B4-C1E1-A236D68C1E8D}"/>
              </a:ext>
            </a:extLst>
          </p:cNvPr>
          <p:cNvSpPr/>
          <p:nvPr/>
        </p:nvSpPr>
        <p:spPr>
          <a:xfrm>
            <a:off x="8001103" y="2420470"/>
            <a:ext cx="2016300" cy="2661900"/>
          </a:xfrm>
          <a:prstGeom prst="roundRect">
            <a:avLst>
              <a:gd name="adj" fmla="val 0"/>
            </a:avLst>
          </a:prstGeom>
          <a:noFill/>
          <a:ln w="9525" cap="flat" cmpd="sng">
            <a:solidFill>
              <a:srgbClr val="1F497D"/>
            </a:solidFill>
            <a:prstDash val="dash"/>
            <a:round/>
            <a:headEnd type="none" w="sm" len="sm"/>
            <a:tailEnd type="none" w="sm" len="sm"/>
          </a:ln>
        </p:spPr>
        <p:txBody>
          <a:bodyPr spcFirstLastPara="1" wrap="square" lIns="91425" tIns="45700" rIns="91425" bIns="45700" anchor="t" anchorCtr="0">
            <a:noAutofit/>
          </a:bodyPr>
          <a:lstStyle/>
          <a:p>
            <a:pPr marL="85725" marR="0" lvl="0" indent="-85725" algn="l" rtl="0">
              <a:lnSpc>
                <a:spcPct val="100000"/>
              </a:lnSpc>
              <a:spcBef>
                <a:spcPts val="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La stipula</a:t>
            </a:r>
            <a:r>
              <a:rPr lang="it-IT" sz="1400" b="0" i="0" u="none" strike="noStrike" cap="none" dirty="0">
                <a:solidFill>
                  <a:srgbClr val="000000"/>
                </a:solidFill>
                <a:latin typeface="Calibri"/>
                <a:ea typeface="Calibri"/>
                <a:cs typeface="Calibri"/>
                <a:sym typeface="Calibri"/>
              </a:rPr>
              <a:t> e l’avvio </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I SAL </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I subappalti</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le modifiche contrattuali </a:t>
            </a:r>
            <a:r>
              <a:rPr lang="it-IT" sz="1400" b="0" i="0" u="none" strike="noStrike" cap="none" dirty="0">
                <a:solidFill>
                  <a:srgbClr val="000000"/>
                </a:solidFill>
                <a:latin typeface="Calibri"/>
                <a:ea typeface="Calibri"/>
                <a:cs typeface="Calibri"/>
                <a:sym typeface="Calibri"/>
              </a:rPr>
              <a:t>e le proroghe</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Le sospensioni </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0"/>
              </a:spcBef>
              <a:spcAft>
                <a:spcPts val="0"/>
              </a:spcAft>
              <a:buClr>
                <a:srgbClr val="000000"/>
              </a:buClr>
              <a:buSzPts val="1400"/>
              <a:buFont typeface="Arial"/>
              <a:buChar char="•"/>
            </a:pPr>
            <a:r>
              <a:rPr lang="it-IT" sz="1400" b="0" i="0" u="none" strike="noStrike" cap="none" dirty="0">
                <a:solidFill>
                  <a:srgbClr val="000000"/>
                </a:solidFill>
                <a:latin typeface="Calibri"/>
                <a:ea typeface="Calibri"/>
                <a:cs typeface="Calibri"/>
                <a:sym typeface="Calibri"/>
              </a:rPr>
              <a:t>G</a:t>
            </a:r>
            <a:r>
              <a:rPr lang="it-IT" sz="1400" b="1" i="0" u="none" strike="noStrike" cap="none" dirty="0">
                <a:solidFill>
                  <a:srgbClr val="000000"/>
                </a:solidFill>
                <a:latin typeface="Calibri"/>
                <a:ea typeface="Calibri"/>
                <a:cs typeface="Calibri"/>
                <a:sym typeface="Calibri"/>
              </a:rPr>
              <a:t>li accordi bonari</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Le istanze di recesso</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0"/>
              </a:spcBef>
              <a:spcAft>
                <a:spcPts val="0"/>
              </a:spcAft>
              <a:buClr>
                <a:srgbClr val="000000"/>
              </a:buClr>
              <a:buSzPts val="1400"/>
              <a:buFont typeface="Arial"/>
              <a:buChar char="•"/>
            </a:pPr>
            <a:r>
              <a:rPr lang="it-IT" sz="1400" b="0" i="0" u="none" strike="noStrike" cap="none" dirty="0">
                <a:solidFill>
                  <a:srgbClr val="000000"/>
                </a:solidFill>
                <a:latin typeface="Calibri"/>
                <a:ea typeface="Calibri"/>
                <a:cs typeface="Calibri"/>
                <a:sym typeface="Calibri"/>
              </a:rPr>
              <a:t>La </a:t>
            </a:r>
            <a:r>
              <a:rPr lang="it-IT" sz="1400" b="1" i="0" u="none" strike="noStrike" cap="none" dirty="0">
                <a:solidFill>
                  <a:srgbClr val="000000"/>
                </a:solidFill>
                <a:latin typeface="Calibri"/>
                <a:ea typeface="Calibri"/>
                <a:cs typeface="Calibri"/>
                <a:sym typeface="Calibri"/>
              </a:rPr>
              <a:t>conclusione del contratto</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il collaudo finale </a:t>
            </a:r>
            <a:endParaRPr sz="1400" b="0" i="0" u="none" strike="noStrike" cap="none" dirty="0">
              <a:solidFill>
                <a:srgbClr val="000000"/>
              </a:solidFill>
              <a:latin typeface="Arial"/>
              <a:ea typeface="Arial"/>
              <a:cs typeface="Arial"/>
              <a:sym typeface="Arial"/>
            </a:endParaRPr>
          </a:p>
        </p:txBody>
      </p:sp>
      <p:sp>
        <p:nvSpPr>
          <p:cNvPr id="39" name="Google Shape;217;g305f4c4ddac_0_178">
            <a:extLst>
              <a:ext uri="{FF2B5EF4-FFF2-40B4-BE49-F238E27FC236}">
                <a16:creationId xmlns:a16="http://schemas.microsoft.com/office/drawing/2014/main" id="{E96BA299-F354-68E6-19FF-2D39CACC3B33}"/>
              </a:ext>
            </a:extLst>
          </p:cNvPr>
          <p:cNvSpPr/>
          <p:nvPr/>
        </p:nvSpPr>
        <p:spPr>
          <a:xfrm>
            <a:off x="6043612" y="2420470"/>
            <a:ext cx="1971000" cy="2661900"/>
          </a:xfrm>
          <a:prstGeom prst="roundRect">
            <a:avLst>
              <a:gd name="adj" fmla="val 0"/>
            </a:avLst>
          </a:prstGeom>
          <a:noFill/>
          <a:ln w="9525" cap="flat" cmpd="sng">
            <a:solidFill>
              <a:srgbClr val="002060"/>
            </a:solidFill>
            <a:prstDash val="dash"/>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Calibri"/>
              <a:buNone/>
            </a:pPr>
            <a:r>
              <a:rPr lang="it-IT" sz="1400" b="0" i="0" u="none" strike="noStrike" cap="none" dirty="0">
                <a:solidFill>
                  <a:srgbClr val="000000"/>
                </a:solidFill>
                <a:latin typeface="Calibri"/>
                <a:ea typeface="Calibri"/>
                <a:cs typeface="Calibri"/>
                <a:sym typeface="Calibri"/>
              </a:rPr>
              <a:t>Valutazione dei requisiti degli OE, delle loro offerte tecnico-economiche. </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600"/>
              </a:spcBef>
              <a:spcAft>
                <a:spcPts val="0"/>
              </a:spcAft>
              <a:buClr>
                <a:srgbClr val="000000"/>
              </a:buClr>
              <a:buSzPts val="1400"/>
              <a:buFont typeface="Arial"/>
              <a:buChar char="•"/>
            </a:pPr>
            <a:r>
              <a:rPr lang="it-IT" sz="1400" b="1" i="0" u="none" strike="noStrike" cap="none" dirty="0">
                <a:solidFill>
                  <a:srgbClr val="000000"/>
                </a:solidFill>
                <a:latin typeface="Calibri"/>
                <a:ea typeface="Calibri"/>
                <a:cs typeface="Calibri"/>
                <a:sym typeface="Calibri"/>
              </a:rPr>
              <a:t>Gli avvisi di aggiudicazione ovvero i dati di aggiudicazione per gli affidamenti non soggetti a pubblicità</a:t>
            </a:r>
            <a:endParaRPr sz="1400" b="0" i="0" u="none" strike="noStrike" cap="none" dirty="0">
              <a:solidFill>
                <a:srgbClr val="000000"/>
              </a:solidFill>
              <a:latin typeface="Arial"/>
              <a:ea typeface="Arial"/>
              <a:cs typeface="Arial"/>
              <a:sym typeface="Arial"/>
            </a:endParaRPr>
          </a:p>
          <a:p>
            <a:pPr marL="85725" marR="0" lvl="0" indent="-85725" algn="l" rtl="0">
              <a:lnSpc>
                <a:spcPct val="100000"/>
              </a:lnSpc>
              <a:spcBef>
                <a:spcPts val="0"/>
              </a:spcBef>
              <a:spcAft>
                <a:spcPts val="0"/>
              </a:spcAft>
              <a:buClr>
                <a:srgbClr val="000000"/>
              </a:buClr>
              <a:buSzPts val="1400"/>
              <a:buFont typeface="Arial"/>
              <a:buChar char="•"/>
            </a:pPr>
            <a:r>
              <a:rPr lang="it-IT" sz="1400" b="0" i="0" u="none" strike="noStrike" cap="none" dirty="0">
                <a:solidFill>
                  <a:srgbClr val="000000"/>
                </a:solidFill>
                <a:latin typeface="Calibri"/>
                <a:ea typeface="Calibri"/>
                <a:cs typeface="Calibri"/>
                <a:sym typeface="Calibri"/>
              </a:rPr>
              <a:t> </a:t>
            </a:r>
            <a:r>
              <a:rPr lang="it-IT" sz="1400" b="1" i="0" u="none" strike="noStrike" cap="none" dirty="0">
                <a:solidFill>
                  <a:srgbClr val="000000"/>
                </a:solidFill>
                <a:latin typeface="Calibri"/>
                <a:ea typeface="Calibri"/>
                <a:cs typeface="Calibri"/>
                <a:sym typeface="Calibri"/>
              </a:rPr>
              <a:t>Gli affidamenti diretti</a:t>
            </a:r>
            <a:r>
              <a:rPr lang="it-IT" sz="1400" b="0" i="0" u="none" strike="noStrike" cap="none" dirty="0">
                <a:solidFill>
                  <a:srgbClr val="000000"/>
                </a:solidFill>
                <a:latin typeface="Calibri"/>
                <a:ea typeface="Calibri"/>
                <a:cs typeface="Calibri"/>
                <a:sym typeface="Calibri"/>
              </a:rPr>
              <a:t> </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3400680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3F28D-29A2-FCBB-1D0D-405713E42092}"/>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E107F09E-2835-76E4-F6AC-5A6FAB595660}"/>
              </a:ext>
            </a:extLst>
          </p:cNvPr>
          <p:cNvSpPr>
            <a:spLocks noGrp="1"/>
          </p:cNvSpPr>
          <p:nvPr>
            <p:ph type="subTitle" idx="1"/>
          </p:nvPr>
        </p:nvSpPr>
        <p:spPr>
          <a:xfrm>
            <a:off x="573314" y="2335268"/>
            <a:ext cx="10363199" cy="2819400"/>
          </a:xfrm>
        </p:spPr>
        <p:txBody>
          <a:bodyPr>
            <a:noAutofit/>
          </a:bodyPr>
          <a:lstStyle/>
          <a:p>
            <a:pPr algn="just" eaLnBrk="1" hangingPunct="1">
              <a:buNone/>
              <a:defRPr/>
            </a:pPr>
            <a:r>
              <a:rPr lang="it-IT" altLang="it-IT" sz="1600" dirty="0">
                <a:solidFill>
                  <a:srgbClr val="0066CC"/>
                </a:solidFill>
                <a:latin typeface="Titillium Web" pitchFamily="2" charset="77"/>
              </a:rPr>
              <a:t>La gestione dell’intero ciclo di vita degli appalti implica un cambio di paradigma:</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le piattaforme dovrebbero consentire di produrre tutti gli atti relativi al singolo affidamento;</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le stazioni appaltanti per predisporre i singoli atti devono utilizzare la piattaforma prescelta; </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le stazioni appaltanti non devono riportare gli atti prodotti in altro modo. La duplicazione degli atti rischia di produrre errori o omissioni;</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nella produzione degli atti sulla piattaforma si deve adottare la stessa attenzione e accuratezza utilizzata per la produzione dei documenti cartacei;</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una volta certi che i dati inseriti sono corretti si può dare l’invio dell’atto. L’invio corrisponde alla firma nei documenti cartacei;</a:t>
            </a:r>
          </a:p>
          <a:p>
            <a:pPr marL="285750" indent="-285750" algn="just" eaLnBrk="1" hangingPunct="1">
              <a:buFont typeface="Arial" panose="020B0604020202020204" pitchFamily="34" charset="0"/>
              <a:buChar char="•"/>
              <a:defRPr/>
            </a:pPr>
            <a:r>
              <a:rPr lang="it-IT" altLang="it-IT" sz="1600" dirty="0">
                <a:solidFill>
                  <a:srgbClr val="0066CC"/>
                </a:solidFill>
                <a:latin typeface="Titillium Web" pitchFamily="2" charset="77"/>
              </a:rPr>
              <a:t>l’invio fa partire una serie di attività: trasmissione dei dati alla BDNCP; pubblicità legale; trasparenza.</a:t>
            </a:r>
          </a:p>
          <a:p>
            <a:pPr algn="just" eaLnBrk="1" hangingPunct="1">
              <a:buNone/>
              <a:defRPr/>
            </a:pPr>
            <a:endParaRPr lang="it-IT" altLang="it-IT" sz="1600" dirty="0">
              <a:latin typeface="Titillium Web" pitchFamily="2" charset="77"/>
            </a:endParaRPr>
          </a:p>
          <a:p>
            <a:pPr algn="just" eaLnBrk="1" hangingPunct="1">
              <a:buNone/>
              <a:defRPr/>
            </a:pPr>
            <a:endParaRPr lang="it-IT" altLang="it-IT" sz="1600" dirty="0">
              <a:latin typeface="Titillium Web" pitchFamily="2" charset="77"/>
            </a:endParaRP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D9ABC189-DF24-474D-526D-A1DB0431D8B3}"/>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D4C08815-2E28-8BDD-00B4-E61223CC3720}"/>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FB9B571B-7B9F-490D-2082-F7CE8A262FE3}"/>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Nuovo paradigma </a:t>
            </a:r>
          </a:p>
        </p:txBody>
      </p:sp>
      <p:pic>
        <p:nvPicPr>
          <p:cNvPr id="7" name="Immagine 6">
            <a:extLst>
              <a:ext uri="{FF2B5EF4-FFF2-40B4-BE49-F238E27FC236}">
                <a16:creationId xmlns:a16="http://schemas.microsoft.com/office/drawing/2014/main" id="{A241CF79-2F2B-FED9-C8BF-10C5A390CDDA}"/>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1818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C08B6-9EF3-1326-7F86-E2AF3567378C}"/>
            </a:ext>
          </a:extLst>
        </p:cNvPr>
        <p:cNvGrpSpPr/>
        <p:nvPr/>
      </p:nvGrpSpPr>
      <p:grpSpPr>
        <a:xfrm>
          <a:off x="0" y="0"/>
          <a:ext cx="0" cy="0"/>
          <a:chOff x="0" y="0"/>
          <a:chExt cx="0" cy="0"/>
        </a:xfrm>
      </p:grpSpPr>
      <p:sp>
        <p:nvSpPr>
          <p:cNvPr id="3" name="Sottotitolo 2">
            <a:extLst>
              <a:ext uri="{FF2B5EF4-FFF2-40B4-BE49-F238E27FC236}">
                <a16:creationId xmlns:a16="http://schemas.microsoft.com/office/drawing/2014/main" id="{21CC414F-6010-4857-E5F1-3396E27F9581}"/>
              </a:ext>
            </a:extLst>
          </p:cNvPr>
          <p:cNvSpPr>
            <a:spLocks noGrp="1"/>
          </p:cNvSpPr>
          <p:nvPr>
            <p:ph type="subTitle" idx="1"/>
          </p:nvPr>
        </p:nvSpPr>
        <p:spPr>
          <a:xfrm>
            <a:off x="573314" y="2335268"/>
            <a:ext cx="10363199" cy="2819400"/>
          </a:xfrm>
        </p:spPr>
        <p:txBody>
          <a:bodyPr>
            <a:noAutofit/>
          </a:bodyPr>
          <a:lstStyle/>
          <a:p>
            <a:pPr marL="0" marR="0" lvl="0" indent="0" algn="l" rtl="0">
              <a:lnSpc>
                <a:spcPct val="115000"/>
              </a:lnSpc>
              <a:spcBef>
                <a:spcPts val="0"/>
              </a:spcBef>
              <a:spcAft>
                <a:spcPts val="0"/>
              </a:spcAft>
              <a:buClr>
                <a:schemeClr val="dk1"/>
              </a:buClr>
              <a:buSzPts val="1100"/>
              <a:buFont typeface="Arial"/>
              <a:buNone/>
            </a:pPr>
            <a:r>
              <a:rPr lang="it-IT" sz="1600" b="1" i="0" u="none" strike="noStrike" cap="none" dirty="0">
                <a:solidFill>
                  <a:srgbClr val="0070C0"/>
                </a:solidFill>
                <a:latin typeface="Titillium Web" panose="00000500000000000000" pitchFamily="2" charset="0"/>
                <a:ea typeface="Arial"/>
                <a:cs typeface="Arial"/>
                <a:sym typeface="Arial"/>
              </a:rPr>
              <a:t>Modello dati e flusso informativo del ciclo di vita del contratto</a:t>
            </a:r>
          </a:p>
          <a:p>
            <a:pPr marL="0" marR="0" lvl="0" indent="0" algn="l" rtl="0">
              <a:lnSpc>
                <a:spcPct val="115000"/>
              </a:lnSpc>
              <a:spcBef>
                <a:spcPts val="0"/>
              </a:spcBef>
              <a:spcAft>
                <a:spcPts val="0"/>
              </a:spcAft>
              <a:buClr>
                <a:schemeClr val="dk1"/>
              </a:buClr>
              <a:buSzPts val="1100"/>
              <a:buFont typeface="Arial"/>
              <a:buNone/>
            </a:pPr>
            <a:endParaRPr lang="it-IT" sz="1600" b="1" i="0" u="none" strike="noStrike" cap="none" dirty="0">
              <a:solidFill>
                <a:srgbClr val="0070C0"/>
              </a:solidFill>
              <a:latin typeface="Titillium Web" panose="00000500000000000000" pitchFamily="2" charset="0"/>
              <a:ea typeface="Arial"/>
              <a:cs typeface="Arial"/>
              <a:sym typeface="Arial"/>
            </a:endParaRPr>
          </a:p>
          <a:p>
            <a:pPr marL="457200" marR="0" lvl="0" indent="-304800" algn="l" rtl="0">
              <a:lnSpc>
                <a:spcPct val="115000"/>
              </a:lnSpc>
              <a:spcBef>
                <a:spcPts val="0"/>
              </a:spcBef>
              <a:spcAft>
                <a:spcPts val="0"/>
              </a:spcAft>
              <a:buClr>
                <a:srgbClr val="0070C0"/>
              </a:buClr>
              <a:buSzPts val="1200"/>
              <a:buFont typeface="Arial"/>
              <a:buChar char="➔"/>
            </a:pPr>
            <a:r>
              <a:rPr lang="it-IT" sz="1600" i="0" u="none" strike="noStrike" cap="none" dirty="0">
                <a:solidFill>
                  <a:srgbClr val="0070C0"/>
                </a:solidFill>
                <a:latin typeface="Titillium Web" panose="00000500000000000000" pitchFamily="2" charset="0"/>
                <a:ea typeface="Arial"/>
                <a:cs typeface="Arial"/>
                <a:sym typeface="Arial"/>
              </a:rPr>
              <a:t>I servizi sono organizzati seguendo la successione delle fasi del ciclo di vita digitale dei Contratti Pubblici.</a:t>
            </a:r>
          </a:p>
          <a:p>
            <a:pPr marL="0" marR="0" lvl="0" indent="0" algn="l" rtl="0">
              <a:lnSpc>
                <a:spcPct val="115000"/>
              </a:lnSpc>
              <a:spcBef>
                <a:spcPts val="0"/>
              </a:spcBef>
              <a:spcAft>
                <a:spcPts val="0"/>
              </a:spcAft>
              <a:buClr>
                <a:srgbClr val="000000"/>
              </a:buClr>
              <a:buSzPts val="1200"/>
              <a:buFont typeface="Arial"/>
              <a:buNone/>
            </a:pPr>
            <a:endParaRPr lang="it-IT" sz="1600" i="0" u="none" strike="noStrike" cap="none" dirty="0">
              <a:solidFill>
                <a:srgbClr val="0070C0"/>
              </a:solidFill>
              <a:latin typeface="Titillium Web" panose="00000500000000000000" pitchFamily="2" charset="0"/>
              <a:ea typeface="Arial"/>
              <a:cs typeface="Arial"/>
              <a:sym typeface="Arial"/>
            </a:endParaRPr>
          </a:p>
          <a:p>
            <a:pPr marL="457200" marR="0" lvl="0" indent="-304800" algn="l" rtl="0">
              <a:lnSpc>
                <a:spcPct val="115000"/>
              </a:lnSpc>
              <a:spcBef>
                <a:spcPts val="0"/>
              </a:spcBef>
              <a:spcAft>
                <a:spcPts val="0"/>
              </a:spcAft>
              <a:buClr>
                <a:srgbClr val="0070C0"/>
              </a:buClr>
              <a:buSzPts val="1200"/>
              <a:buFont typeface="Arial"/>
              <a:buChar char="➔"/>
            </a:pPr>
            <a:r>
              <a:rPr lang="it-IT" sz="1600" i="0" u="none" strike="noStrike" cap="none" dirty="0">
                <a:solidFill>
                  <a:srgbClr val="0070C0"/>
                </a:solidFill>
                <a:latin typeface="Titillium Web" panose="00000500000000000000" pitchFamily="2" charset="0"/>
                <a:ea typeface="Arial"/>
                <a:cs typeface="Arial"/>
                <a:sym typeface="Arial"/>
              </a:rPr>
              <a:t>All’interno di ogni fase sono individuate delle azioni che possono essere eseguite dagli utenti, o gli eventi significativi ai fini del monitoraggio di un contratto.</a:t>
            </a:r>
          </a:p>
          <a:p>
            <a:pPr marL="457200" marR="0" lvl="0" indent="0" algn="l" rtl="0">
              <a:lnSpc>
                <a:spcPct val="115000"/>
              </a:lnSpc>
              <a:spcBef>
                <a:spcPts val="0"/>
              </a:spcBef>
              <a:spcAft>
                <a:spcPts val="0"/>
              </a:spcAft>
              <a:buClr>
                <a:srgbClr val="000000"/>
              </a:buClr>
              <a:buSzPts val="1200"/>
              <a:buFont typeface="Arial"/>
              <a:buNone/>
            </a:pPr>
            <a:endParaRPr lang="it-IT" sz="1600" i="0" u="none" strike="noStrike" cap="none" dirty="0">
              <a:solidFill>
                <a:srgbClr val="0070C0"/>
              </a:solidFill>
              <a:latin typeface="Titillium Web" panose="00000500000000000000" pitchFamily="2" charset="0"/>
              <a:ea typeface="Arial"/>
              <a:cs typeface="Arial"/>
              <a:sym typeface="Arial"/>
            </a:endParaRPr>
          </a:p>
          <a:p>
            <a:pPr marL="457200" marR="0" lvl="0" indent="-304800" algn="l" rtl="0">
              <a:lnSpc>
                <a:spcPct val="115000"/>
              </a:lnSpc>
              <a:spcBef>
                <a:spcPts val="0"/>
              </a:spcBef>
              <a:spcAft>
                <a:spcPts val="0"/>
              </a:spcAft>
              <a:buClr>
                <a:srgbClr val="0070C0"/>
              </a:buClr>
              <a:buSzPts val="1200"/>
              <a:buFont typeface="Arial"/>
              <a:buChar char="➔"/>
            </a:pPr>
            <a:r>
              <a:rPr lang="it-IT" sz="1600" i="0" u="none" strike="noStrike" cap="none" dirty="0">
                <a:solidFill>
                  <a:srgbClr val="0070C0"/>
                </a:solidFill>
                <a:latin typeface="Titillium Web" panose="00000500000000000000" pitchFamily="2" charset="0"/>
                <a:ea typeface="Arial"/>
                <a:cs typeface="Arial"/>
                <a:sym typeface="Arial"/>
              </a:rPr>
              <a:t>Il modello dati della Piattaforma dei Contratti Pubblici organizza le informazioni in schede autoconsistenti. È individuata una scheda per ciascuna azione o evento significativo nel corso del ciclo di vita del contratto utile al sistema di monitoraggio.</a:t>
            </a:r>
          </a:p>
          <a:p>
            <a:pPr marL="457200" marR="0" lvl="0" indent="-304800" algn="l" rtl="0">
              <a:lnSpc>
                <a:spcPct val="115000"/>
              </a:lnSpc>
              <a:spcBef>
                <a:spcPts val="0"/>
              </a:spcBef>
              <a:spcAft>
                <a:spcPts val="0"/>
              </a:spcAft>
              <a:buClr>
                <a:srgbClr val="0070C0"/>
              </a:buClr>
              <a:buSzPts val="1200"/>
              <a:buFont typeface="Arial"/>
              <a:buChar char="➔"/>
            </a:pPr>
            <a:endParaRPr lang="it-IT" sz="1600" i="0" u="none" strike="noStrike" cap="none" dirty="0">
              <a:solidFill>
                <a:srgbClr val="0070C0"/>
              </a:solidFill>
              <a:latin typeface="Titillium Web" panose="00000500000000000000" pitchFamily="2" charset="0"/>
              <a:ea typeface="Arial"/>
              <a:cs typeface="Arial"/>
              <a:sym typeface="Arial"/>
            </a:endParaRPr>
          </a:p>
          <a:p>
            <a:pPr marL="0" marR="0" lvl="0" indent="0" algn="l" rtl="0">
              <a:lnSpc>
                <a:spcPct val="115000"/>
              </a:lnSpc>
              <a:spcBef>
                <a:spcPts val="0"/>
              </a:spcBef>
              <a:spcAft>
                <a:spcPts val="0"/>
              </a:spcAft>
              <a:buClr>
                <a:srgbClr val="000000"/>
              </a:buClr>
              <a:buSzPts val="1600"/>
              <a:buFont typeface="Arial"/>
              <a:buNone/>
            </a:pPr>
            <a:r>
              <a:rPr lang="it-IT" sz="1600" b="1" i="0" u="none" strike="noStrike" cap="none" dirty="0">
                <a:solidFill>
                  <a:srgbClr val="0070C0"/>
                </a:solidFill>
                <a:latin typeface="Titillium Web" panose="00000500000000000000" pitchFamily="2" charset="0"/>
                <a:ea typeface="Arial"/>
                <a:cs typeface="Arial"/>
                <a:sym typeface="Arial"/>
              </a:rPr>
              <a:t>https://github.com/anticorruzione/npa/blob/main/docs/orchestratore/schema-cronologia-schede.xlsx</a:t>
            </a:r>
          </a:p>
          <a:p>
            <a:pPr algn="just" eaLnBrk="1" hangingPunct="1">
              <a:buNone/>
              <a:defRPr/>
            </a:pPr>
            <a:endParaRPr lang="it-IT" altLang="it-IT" sz="1600" dirty="0">
              <a:latin typeface="Titillium Web" pitchFamily="2" charset="77"/>
            </a:endParaRPr>
          </a:p>
          <a:p>
            <a:pPr algn="just"/>
            <a:endParaRPr lang="it-IT" sz="1600" dirty="0">
              <a:latin typeface="Titillium Web" pitchFamily="2" charset="77"/>
            </a:endParaRPr>
          </a:p>
          <a:p>
            <a:pPr algn="just"/>
            <a:endParaRPr lang="it-IT" sz="1600" dirty="0">
              <a:latin typeface="Titillium Web" pitchFamily="2" charset="77"/>
            </a:endParaRPr>
          </a:p>
          <a:p>
            <a:br>
              <a:rPr lang="it-IT" sz="1600" dirty="0">
                <a:latin typeface="Titillium Web" pitchFamily="2" charset="77"/>
              </a:rPr>
            </a:br>
            <a:endParaRPr lang="it-IT" sz="1600" dirty="0"/>
          </a:p>
        </p:txBody>
      </p:sp>
      <p:pic>
        <p:nvPicPr>
          <p:cNvPr id="5" name="Immagine 4">
            <a:extLst>
              <a:ext uri="{FF2B5EF4-FFF2-40B4-BE49-F238E27FC236}">
                <a16:creationId xmlns:a16="http://schemas.microsoft.com/office/drawing/2014/main" id="{61F7BC94-D8C5-7A32-0063-FE34238E59FE}"/>
              </a:ext>
            </a:extLst>
          </p:cNvPr>
          <p:cNvPicPr>
            <a:picLocks noChangeAspect="1"/>
          </p:cNvPicPr>
          <p:nvPr/>
        </p:nvPicPr>
        <p:blipFill>
          <a:blip r:embed="rId2"/>
          <a:stretch>
            <a:fillRect/>
          </a:stretch>
        </p:blipFill>
        <p:spPr>
          <a:xfrm>
            <a:off x="-1" y="6195640"/>
            <a:ext cx="12192001" cy="662360"/>
          </a:xfrm>
          <a:prstGeom prst="rect">
            <a:avLst/>
          </a:prstGeom>
        </p:spPr>
      </p:pic>
      <p:pic>
        <p:nvPicPr>
          <p:cNvPr id="8" name="Immagine 7">
            <a:extLst>
              <a:ext uri="{FF2B5EF4-FFF2-40B4-BE49-F238E27FC236}">
                <a16:creationId xmlns:a16="http://schemas.microsoft.com/office/drawing/2014/main" id="{A755E134-ECE0-F559-5833-980D903138D9}"/>
              </a:ext>
            </a:extLst>
          </p:cNvPr>
          <p:cNvPicPr>
            <a:picLocks noChangeAspect="1"/>
          </p:cNvPicPr>
          <p:nvPr/>
        </p:nvPicPr>
        <p:blipFill>
          <a:blip r:embed="rId3"/>
          <a:stretch>
            <a:fillRect/>
          </a:stretch>
        </p:blipFill>
        <p:spPr>
          <a:xfrm flipV="1">
            <a:off x="-7258" y="774858"/>
            <a:ext cx="12192000" cy="106018"/>
          </a:xfrm>
          <a:prstGeom prst="rect">
            <a:avLst/>
          </a:prstGeom>
          <a:ln>
            <a:solidFill>
              <a:schemeClr val="accent1"/>
            </a:solidFill>
          </a:ln>
        </p:spPr>
      </p:pic>
      <p:sp>
        <p:nvSpPr>
          <p:cNvPr id="4" name="Rectangle 2">
            <a:extLst>
              <a:ext uri="{FF2B5EF4-FFF2-40B4-BE49-F238E27FC236}">
                <a16:creationId xmlns:a16="http://schemas.microsoft.com/office/drawing/2014/main" id="{F5706BDE-1D17-0EF5-2D11-160604F36ACA}"/>
              </a:ext>
            </a:extLst>
          </p:cNvPr>
          <p:cNvSpPr>
            <a:spLocks noGrp="1" noChangeArrowheads="1"/>
          </p:cNvSpPr>
          <p:nvPr>
            <p:ph type="ctrTitle"/>
          </p:nvPr>
        </p:nvSpPr>
        <p:spPr>
          <a:xfrm>
            <a:off x="558800" y="1197792"/>
            <a:ext cx="10363200" cy="980017"/>
          </a:xfrm>
        </p:spPr>
        <p:txBody>
          <a:bodyPr>
            <a:normAutofit/>
          </a:bodyPr>
          <a:lstStyle/>
          <a:p>
            <a:pPr algn="l" eaLnBrk="1" hangingPunct="1"/>
            <a:r>
              <a:rPr lang="it-IT" altLang="it-IT" sz="4000" b="1" dirty="0">
                <a:solidFill>
                  <a:srgbClr val="0066CC"/>
                </a:solidFill>
                <a:latin typeface="Titillium Web" panose="00000500000000000000" pitchFamily="2" charset="0"/>
              </a:rPr>
              <a:t>Implementazione del ciclo di vita</a:t>
            </a:r>
          </a:p>
        </p:txBody>
      </p:sp>
      <p:pic>
        <p:nvPicPr>
          <p:cNvPr id="7" name="Immagine 6">
            <a:extLst>
              <a:ext uri="{FF2B5EF4-FFF2-40B4-BE49-F238E27FC236}">
                <a16:creationId xmlns:a16="http://schemas.microsoft.com/office/drawing/2014/main" id="{8227928A-DFD5-4D99-7A09-34EC35CCD0D7}"/>
              </a:ext>
            </a:extLst>
          </p:cNvPr>
          <p:cNvPicPr>
            <a:picLocks noChangeAspect="1"/>
          </p:cNvPicPr>
          <p:nvPr/>
        </p:nvPicPr>
        <p:blipFill>
          <a:blip r:embed="rId4"/>
          <a:stretch>
            <a:fillRect/>
          </a:stretch>
        </p:blipFill>
        <p:spPr>
          <a:xfrm>
            <a:off x="0" y="-21731"/>
            <a:ext cx="12192000" cy="796589"/>
          </a:xfrm>
          <a:prstGeom prst="rect">
            <a:avLst/>
          </a:prstGeom>
        </p:spPr>
      </p:pic>
    </p:spTree>
    <p:extLst>
      <p:ext uri="{BB962C8B-B14F-4D97-AF65-F5344CB8AC3E}">
        <p14:creationId xmlns:p14="http://schemas.microsoft.com/office/powerpoint/2010/main" val="422629851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329</TotalTime>
  <Words>3756</Words>
  <Application>Microsoft Office PowerPoint</Application>
  <PresentationFormat>Widescreen</PresentationFormat>
  <Paragraphs>367</Paragraphs>
  <Slides>24</Slides>
  <Notes>0</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24</vt:i4>
      </vt:variant>
    </vt:vector>
  </HeadingPairs>
  <TitlesOfParts>
    <vt:vector size="36" baseType="lpstr">
      <vt:lpstr>Aptos</vt:lpstr>
      <vt:lpstr>Aptos Display</vt:lpstr>
      <vt:lpstr>Aptos Narrow</vt:lpstr>
      <vt:lpstr>Arial</vt:lpstr>
      <vt:lpstr>Calibri</vt:lpstr>
      <vt:lpstr>Titillium</vt:lpstr>
      <vt:lpstr>Titillium Web</vt:lpstr>
      <vt:lpstr>Titillium Web Bold</vt:lpstr>
      <vt:lpstr>Titillium Web Light</vt:lpstr>
      <vt:lpstr>Trebuchet MS</vt:lpstr>
      <vt:lpstr>Wingdings</vt:lpstr>
      <vt:lpstr>Tema di Office</vt:lpstr>
      <vt:lpstr>M1C175-BIS Le fasi del ciclo di vita digitale del contratto </vt:lpstr>
      <vt:lpstr>Indice</vt:lpstr>
      <vt:lpstr>La digitalizzazione nel Codice dei Contratti</vt:lpstr>
      <vt:lpstr>Focus – Gli articoli della digitalizzazione</vt:lpstr>
      <vt:lpstr>L’ecosistema di Approvvigionamento Digitale</vt:lpstr>
      <vt:lpstr>L’ecosistema di Approvvigionamento Digitale</vt:lpstr>
      <vt:lpstr>Il ciclo di vita del contratto</vt:lpstr>
      <vt:lpstr>Nuovo paradigma </vt:lpstr>
      <vt:lpstr>Implementazione del ciclo di vita</vt:lpstr>
      <vt:lpstr>I dati 1/2</vt:lpstr>
      <vt:lpstr>I dati 2/2</vt:lpstr>
      <vt:lpstr>I provvedimenti ANAC</vt:lpstr>
      <vt:lpstr>I provvedimenti ANAC – Delibera n. 261</vt:lpstr>
      <vt:lpstr>I provvedimenti ANAC – Delibera n. 262</vt:lpstr>
      <vt:lpstr>I provvedimenti ANAC – Delibera n. 262</vt:lpstr>
      <vt:lpstr>I provvedimenti ANAC – Delibera n. 263</vt:lpstr>
      <vt:lpstr>I provvedimenti ANAC – Delibera n. 263</vt:lpstr>
      <vt:lpstr>I provvedimenti ANAC – Delibera n. 263</vt:lpstr>
      <vt:lpstr>I provvedimenti ANAC – Delibera n. 263</vt:lpstr>
      <vt:lpstr>I provvedimenti ANAC – Delibera n. 264</vt:lpstr>
      <vt:lpstr>I provvedimenti ANAC – Delibera n. 264</vt:lpstr>
      <vt:lpstr>I provvedimenti ANAC – Delibera n. 264</vt:lpstr>
      <vt:lpstr>I provvedimenti ANAC – Delibera n. 264</vt:lpstr>
      <vt:lpstr>ATTIVITÀ DI SUPPORTO PER LA QUALIFICAZIONE DELLE STAZIONI APPALTANTI E LA DIGITALIZZAZIONE DEL CICLO DI VITA DEGLI APPALTI PUBBLICI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Anna Verrelli</dc:creator>
  <cp:lastModifiedBy>Pizziconi Michele</cp:lastModifiedBy>
  <cp:revision>10</cp:revision>
  <dcterms:created xsi:type="dcterms:W3CDTF">2025-02-13T16:13:19Z</dcterms:created>
  <dcterms:modified xsi:type="dcterms:W3CDTF">2025-04-10T06:58:56Z</dcterms:modified>
</cp:coreProperties>
</file>